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91" r:id="rId3"/>
    <p:sldId id="298" r:id="rId4"/>
    <p:sldId id="293" r:id="rId5"/>
    <p:sldId id="281" r:id="rId6"/>
    <p:sldId id="257" r:id="rId7"/>
    <p:sldId id="259" r:id="rId8"/>
    <p:sldId id="258" r:id="rId9"/>
    <p:sldId id="294" r:id="rId10"/>
    <p:sldId id="261" r:id="rId11"/>
    <p:sldId id="283" r:id="rId12"/>
    <p:sldId id="282" r:id="rId13"/>
    <p:sldId id="280" r:id="rId14"/>
    <p:sldId id="284" r:id="rId15"/>
    <p:sldId id="262" r:id="rId16"/>
    <p:sldId id="265" r:id="rId17"/>
    <p:sldId id="263" r:id="rId18"/>
    <p:sldId id="279" r:id="rId19"/>
    <p:sldId id="273" r:id="rId20"/>
    <p:sldId id="285" r:id="rId21"/>
    <p:sldId id="268" r:id="rId22"/>
    <p:sldId id="269" r:id="rId23"/>
    <p:sldId id="274" r:id="rId24"/>
    <p:sldId id="277" r:id="rId25"/>
    <p:sldId id="278" r:id="rId26"/>
    <p:sldId id="275" r:id="rId27"/>
    <p:sldId id="266" r:id="rId28"/>
    <p:sldId id="272" r:id="rId29"/>
    <p:sldId id="288" r:id="rId30"/>
    <p:sldId id="264" r:id="rId31"/>
    <p:sldId id="267" r:id="rId32"/>
    <p:sldId id="297" r:id="rId33"/>
    <p:sldId id="296" r:id="rId34"/>
    <p:sldId id="286" r:id="rId35"/>
    <p:sldId id="287" r:id="rId36"/>
    <p:sldId id="295" r:id="rId37"/>
    <p:sldId id="289" r:id="rId38"/>
    <p:sldId id="290" r:id="rId39"/>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8B"/>
    <a:srgbClr val="CC9900"/>
    <a:srgbClr val="F5F9C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4380"/>
    <p:restoredTop sz="94660"/>
  </p:normalViewPr>
  <p:slideViewPr>
    <p:cSldViewPr>
      <p:cViewPr varScale="1">
        <p:scale>
          <a:sx n="67" d="100"/>
          <a:sy n="67" d="100"/>
        </p:scale>
        <p:origin x="-1256"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ar-S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ar-SA"/>
          </a:p>
        </p:txBody>
      </p:sp>
      <p:sp>
        <p:nvSpPr>
          <p:cNvPr id="4" name="Date Placeholder 3"/>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S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Date Placeholder 3"/>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ar-S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Date Placeholder 3"/>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S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Date Placeholder 3"/>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ar-S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S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5" name="Date Placeholder 4"/>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ar-S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7" name="Date Placeholder 6"/>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SA"/>
          </a:p>
        </p:txBody>
      </p:sp>
      <p:sp>
        <p:nvSpPr>
          <p:cNvPr id="3" name="Date Placeholder 2"/>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ar-S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ar-S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18FF59-22FA-4799-8DA5-F8BC450C40B2}" type="datetimeFigureOut">
              <a:rPr lang="ar-SA" smtClean="0"/>
              <a:pPr/>
              <a:t>04/12/1444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93C59652-F865-4680-93B7-91C0151D5EEF}" type="slidenum">
              <a:rPr lang="ar-SA" smtClean="0"/>
              <a:pPr/>
              <a:t>‹#›</a:t>
            </a:fld>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ar-S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SA"/>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918FF59-22FA-4799-8DA5-F8BC450C40B2}" type="datetimeFigureOut">
              <a:rPr lang="ar-SA" smtClean="0"/>
              <a:pPr/>
              <a:t>04/12/1444</a:t>
            </a:fld>
            <a:endParaRPr lang="ar-S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3C59652-F865-4680-93B7-91C0151D5EEF}" type="slidenum">
              <a:rPr lang="ar-SA" smtClean="0"/>
              <a:pPr/>
              <a:t>‹#›</a:t>
            </a:fld>
            <a:endParaRPr lang="ar-S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8.jpeg"/><Relationship Id="rId5" Type="http://schemas.openxmlformats.org/officeDocument/2006/relationships/image" Target="../media/image12.jpeg"/><Relationship Id="rId10" Type="http://schemas.openxmlformats.org/officeDocument/2006/relationships/image" Target="../media/image7.jpeg"/><Relationship Id="rId4" Type="http://schemas.openxmlformats.org/officeDocument/2006/relationships/image" Target="../media/image11.jpe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3" name="Picture 2" descr="الكره سياسة.jpg"/>
          <p:cNvPicPr>
            <a:picLocks noChangeAspect="1"/>
          </p:cNvPicPr>
          <p:nvPr/>
        </p:nvPicPr>
        <p:blipFill>
          <a:blip r:embed="rId2"/>
          <a:stretch>
            <a:fillRect/>
          </a:stretch>
        </p:blipFill>
        <p:spPr>
          <a:xfrm>
            <a:off x="0" y="0"/>
            <a:ext cx="9143999" cy="6858000"/>
          </a:xfrm>
          <a:prstGeom prst="rect">
            <a:avLst/>
          </a:prstGeom>
        </p:spPr>
      </p:pic>
      <p:sp>
        <p:nvSpPr>
          <p:cNvPr id="2" name="Title 1"/>
          <p:cNvSpPr>
            <a:spLocks noGrp="1"/>
          </p:cNvSpPr>
          <p:nvPr>
            <p:ph type="ctrTitle"/>
          </p:nvPr>
        </p:nvSpPr>
        <p:spPr>
          <a:xfrm>
            <a:off x="642910" y="5387975"/>
            <a:ext cx="7772400" cy="1470025"/>
          </a:xfrm>
          <a:noFill/>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ar-SA" sz="6000" b="1" spc="50" dirty="0">
                <a:ln w="11430">
                  <a:solidFill>
                    <a:srgbClr val="0070C0"/>
                  </a:solidFill>
                </a:ln>
                <a:solidFill>
                  <a:srgbClr val="FF0000"/>
                </a:solidFill>
                <a:effectLst>
                  <a:outerShdw blurRad="76200" dist="50800" dir="5400000" algn="tl" rotWithShape="0">
                    <a:srgbClr val="000000">
                      <a:alpha val="65000"/>
                    </a:srgbClr>
                  </a:outerShdw>
                </a:effectLst>
              </a:rPr>
              <a:t>أصول فهم السياسة الدولية</a:t>
            </a:r>
            <a:r>
              <a:rPr lang="en-US" sz="6000" b="1" spc="50" dirty="0">
                <a:ln w="11430">
                  <a:solidFill>
                    <a:srgbClr val="0070C0"/>
                  </a:solidFill>
                </a:ln>
                <a:solidFill>
                  <a:srgbClr val="FF0000"/>
                </a:solidFill>
                <a:effectLst>
                  <a:outerShdw blurRad="76200" dist="50800" dir="5400000" algn="tl" rotWithShape="0">
                    <a:srgbClr val="000000">
                      <a:alpha val="65000"/>
                    </a:srgbClr>
                  </a:outerShdw>
                </a:effectLst>
              </a:rPr>
              <a:t/>
            </a:r>
            <a:br>
              <a:rPr lang="en-US" sz="6000" b="1" spc="50" dirty="0">
                <a:ln w="11430">
                  <a:solidFill>
                    <a:srgbClr val="0070C0"/>
                  </a:solidFill>
                </a:ln>
                <a:solidFill>
                  <a:srgbClr val="FF0000"/>
                </a:solidFill>
                <a:effectLst>
                  <a:outerShdw blurRad="76200" dist="50800" dir="5400000" algn="tl" rotWithShape="0">
                    <a:srgbClr val="000000">
                      <a:alpha val="65000"/>
                    </a:srgbClr>
                  </a:outerShdw>
                </a:effectLst>
              </a:rPr>
            </a:br>
            <a:endParaRPr lang="ar-SA" sz="6000" b="1" spc="50" dirty="0">
              <a:ln w="11430">
                <a:solidFill>
                  <a:srgbClr val="0070C0"/>
                </a:solidFill>
              </a:ln>
              <a:solidFill>
                <a:srgbClr val="FF0000"/>
              </a:solidFill>
              <a:effectLst>
                <a:outerShdw blurRad="76200" dist="50800" dir="5400000" algn="tl" rotWithShape="0">
                  <a:srgbClr val="000000">
                    <a:alpha val="65000"/>
                  </a:srgbClr>
                </a:out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4291"/>
            <a:ext cx="8929718" cy="4143404"/>
          </a:xfrm>
        </p:spPr>
        <p:txBody>
          <a:bodyPr>
            <a:normAutofit/>
          </a:bodyPr>
          <a:lstStyle/>
          <a:p>
            <a:pPr algn="ctr"/>
            <a:r>
              <a:rPr lang="ar-SA"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عليك أن تبدأ بأسلوب </a:t>
            </a: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الثعلب</a:t>
            </a:r>
          </a:p>
          <a:p>
            <a:pPr algn="ct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ar-SA"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فإن لم يفلح أسلوب الثعلب في خطف عنقود</a:t>
            </a:r>
            <a:r>
              <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العنب</a:t>
            </a:r>
          </a:p>
          <a:p>
            <a:pPr algn="ctr">
              <a:buNone/>
            </a:pP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فليسمع </a:t>
            </a:r>
            <a:r>
              <a:rPr lang="ar-SA"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زئير </a:t>
            </a: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الأسد</a:t>
            </a:r>
          </a:p>
          <a:p>
            <a:pPr algn="ct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(أي </a:t>
            </a:r>
            <a:r>
              <a:rPr lang="ar-SA"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إن لم تجد </a:t>
            </a:r>
            <a:r>
              <a:rPr lang="ar-SA"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الدبلوماسية </a:t>
            </a:r>
            <a:r>
              <a:rPr lang="ar-SA"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فلتدق </a:t>
            </a:r>
            <a:r>
              <a:rPr lang="ar-SA"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طبول</a:t>
            </a:r>
            <a:r>
              <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ar-SA"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الحرب</a:t>
            </a: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ar-SA"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ar-SA"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5" name="Picture 4" descr="الاسد.jpg"/>
          <p:cNvPicPr>
            <a:picLocks noChangeAspect="1"/>
          </p:cNvPicPr>
          <p:nvPr/>
        </p:nvPicPr>
        <p:blipFill>
          <a:blip r:embed="rId2"/>
          <a:srcRect r="20890"/>
          <a:stretch>
            <a:fillRect/>
          </a:stretch>
        </p:blipFill>
        <p:spPr>
          <a:xfrm>
            <a:off x="2071670" y="3465543"/>
            <a:ext cx="4500594" cy="3392457"/>
          </a:xfrm>
          <a:prstGeom prst="roundRect">
            <a:avLst>
              <a:gd name="adj" fmla="val 39892"/>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descr="الثعلب.jpg"/>
          <p:cNvPicPr>
            <a:picLocks noChangeAspect="1"/>
          </p:cNvPicPr>
          <p:nvPr/>
        </p:nvPicPr>
        <p:blipFill>
          <a:blip r:embed="rId3"/>
          <a:srcRect l="15928"/>
          <a:stretch>
            <a:fillRect/>
          </a:stretch>
        </p:blipFill>
        <p:spPr>
          <a:xfrm>
            <a:off x="2178827" y="3717032"/>
            <a:ext cx="4286280" cy="2856997"/>
          </a:xfrm>
          <a:prstGeom prst="roundRect">
            <a:avLst>
              <a:gd name="adj" fmla="val 43333"/>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25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25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250"/>
                                        <p:tgtEl>
                                          <p:spTgt spid="3">
                                            <p:txEl>
                                              <p:pRg st="0" end="0"/>
                                            </p:txEl>
                                          </p:spTgt>
                                        </p:tgtEl>
                                      </p:cBhvr>
                                    </p:animEffect>
                                  </p:childTnLst>
                                </p:cTn>
                              </p:par>
                              <p:par>
                                <p:cTn id="10" presetID="53" presetClass="entr" presetSubtype="16"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par>
                                <p:cTn id="25" presetID="10" presetClass="exit" presetSubtype="0" fill="hold" nodeType="withEffect">
                                  <p:stCondLst>
                                    <p:cond delay="0"/>
                                  </p:stCondLst>
                                  <p:childTnLst>
                                    <p:animEffect transition="out" filter="fade">
                                      <p:cBhvr>
                                        <p:cTn id="26" dur="1250"/>
                                        <p:tgtEl>
                                          <p:spTgt spid="4"/>
                                        </p:tgtEl>
                                      </p:cBhvr>
                                    </p:animEffect>
                                    <p:set>
                                      <p:cBhvr>
                                        <p:cTn id="27" dur="1" fill="hold">
                                          <p:stCondLst>
                                            <p:cond delay="1249"/>
                                          </p:stCondLst>
                                        </p:cTn>
                                        <p:tgtEl>
                                          <p:spTgt spid="4"/>
                                        </p:tgtEl>
                                        <p:attrNameLst>
                                          <p:attrName>style.visibility</p:attrName>
                                        </p:attrNameLst>
                                      </p:cBhvr>
                                      <p:to>
                                        <p:strVal val="hidden"/>
                                      </p:to>
                                    </p:set>
                                  </p:childTnLst>
                                </p:cTn>
                              </p:par>
                              <p:par>
                                <p:cTn id="28" presetID="53" presetClass="entr" presetSubtype="16" fill="hold" nodeType="with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1250" fill="hold"/>
                                        <p:tgtEl>
                                          <p:spTgt spid="5"/>
                                        </p:tgtEl>
                                        <p:attrNameLst>
                                          <p:attrName>ppt_w</p:attrName>
                                        </p:attrNameLst>
                                      </p:cBhvr>
                                      <p:tavLst>
                                        <p:tav tm="0">
                                          <p:val>
                                            <p:fltVal val="0"/>
                                          </p:val>
                                        </p:tav>
                                        <p:tav tm="100000">
                                          <p:val>
                                            <p:strVal val="#ppt_w"/>
                                          </p:val>
                                        </p:tav>
                                      </p:tavLst>
                                    </p:anim>
                                    <p:anim calcmode="lin" valueType="num">
                                      <p:cBhvr>
                                        <p:cTn id="31" dur="1250" fill="hold"/>
                                        <p:tgtEl>
                                          <p:spTgt spid="5"/>
                                        </p:tgtEl>
                                        <p:attrNameLst>
                                          <p:attrName>ppt_h</p:attrName>
                                        </p:attrNameLst>
                                      </p:cBhvr>
                                      <p:tavLst>
                                        <p:tav tm="0">
                                          <p:val>
                                            <p:fltVal val="0"/>
                                          </p:val>
                                        </p:tav>
                                        <p:tav tm="100000">
                                          <p:val>
                                            <p:strVal val="#ppt_h"/>
                                          </p:val>
                                        </p:tav>
                                      </p:tavLst>
                                    </p:anim>
                                    <p:animEffect transition="in" filter="fade">
                                      <p:cBhvr>
                                        <p:cTn id="32" dur="125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circle(in)">
                                      <p:cBhvr>
                                        <p:cTn id="37"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Content Placeholder 4" descr="الغاية.jpg"/>
          <p:cNvPicPr>
            <a:picLocks noGrp="1" noChangeAspect="1"/>
          </p:cNvPicPr>
          <p:nvPr>
            <p:ph idx="1"/>
          </p:nvPr>
        </p:nvPicPr>
        <p:blipFill>
          <a:blip r:embed="rId2">
            <a:clrChange>
              <a:clrFrom>
                <a:srgbClr val="000000"/>
              </a:clrFrom>
              <a:clrTo>
                <a:srgbClr val="000000">
                  <a:alpha val="0"/>
                </a:srgbClr>
              </a:clrTo>
            </a:clrChange>
            <a:duotone>
              <a:schemeClr val="accent1">
                <a:shade val="45000"/>
                <a:satMod val="135000"/>
              </a:schemeClr>
              <a:prstClr val="white"/>
            </a:duotone>
            <a:lum/>
          </a:blip>
          <a:srcRect l="15203" t="17649" r="8783" b="33823"/>
          <a:stretch>
            <a:fillRect/>
          </a:stretch>
        </p:blipFill>
        <p:spPr>
          <a:xfrm>
            <a:off x="2285984" y="1000108"/>
            <a:ext cx="5072098" cy="1285884"/>
          </a:xfrm>
        </p:spPr>
      </p:pic>
      <p:pic>
        <p:nvPicPr>
          <p:cNvPr id="4" name="Picture 3" descr="نيكولو-مكيافيلي_11403.jpg"/>
          <p:cNvPicPr>
            <a:picLocks noChangeAspect="1"/>
          </p:cNvPicPr>
          <p:nvPr/>
        </p:nvPicPr>
        <p:blipFill>
          <a:blip r:embed="rId3">
            <a:clrChange>
              <a:clrFrom>
                <a:srgbClr val="000000"/>
              </a:clrFrom>
              <a:clrTo>
                <a:srgbClr val="000000">
                  <a:alpha val="0"/>
                </a:srgbClr>
              </a:clrTo>
            </a:clrChange>
          </a:blip>
          <a:srcRect l="33912" t="48213" r="6122" b="27485"/>
          <a:stretch>
            <a:fillRect/>
          </a:stretch>
        </p:blipFill>
        <p:spPr>
          <a:xfrm>
            <a:off x="1785918" y="2714620"/>
            <a:ext cx="6143668" cy="1142960"/>
          </a:xfrm>
          <a:prstGeom prst="rect">
            <a:avLst/>
          </a:prstGeom>
          <a:gradFill>
            <a:gsLst>
              <a:gs pos="0">
                <a:srgbClr val="000000"/>
              </a:gs>
              <a:gs pos="39999">
                <a:srgbClr val="0A128C"/>
              </a:gs>
              <a:gs pos="70000">
                <a:srgbClr val="181CC7"/>
              </a:gs>
              <a:gs pos="88000">
                <a:srgbClr val="7005D4"/>
              </a:gs>
              <a:gs pos="100000">
                <a:srgbClr val="8C3D91"/>
              </a:gs>
            </a:gsLst>
            <a:lin ang="16200000" scaled="0"/>
          </a:gradFill>
          <a:ln>
            <a:solidFill>
              <a:srgbClr val="FF0000"/>
            </a:solidFill>
          </a:ln>
        </p:spPr>
      </p:pic>
      <p:sp>
        <p:nvSpPr>
          <p:cNvPr id="8" name="Title 1"/>
          <p:cNvSpPr>
            <a:spLocks noGrp="1"/>
          </p:cNvSpPr>
          <p:nvPr>
            <p:ph type="title"/>
          </p:nvPr>
        </p:nvSpPr>
        <p:spPr>
          <a:xfrm>
            <a:off x="1571604" y="470712"/>
            <a:ext cx="7000924" cy="654032"/>
          </a:xfrm>
        </p:spPr>
        <p:txBody>
          <a:bodyPr>
            <a:noAutofit/>
          </a:bodyPr>
          <a:lstStyle/>
          <a:p>
            <a:r>
              <a:rPr lang="ar-SA" b="1" dirty="0" smtClean="0">
                <a:solidFill>
                  <a:srgbClr val="FF0000"/>
                </a:solidFill>
              </a:rPr>
              <a:t> </a:t>
            </a:r>
            <a:r>
              <a:rPr lang="ar-SA" sz="6000" b="1" dirty="0" smtClean="0">
                <a:solidFill>
                  <a:srgbClr val="FF0000"/>
                </a:solidFill>
              </a:rPr>
              <a:t> </a:t>
            </a:r>
            <a:r>
              <a:rPr lang="ar-SA" sz="6000" b="1" dirty="0" smtClean="0">
                <a:ln>
                  <a:solidFill>
                    <a:schemeClr val="accent1"/>
                  </a:solidFill>
                </a:ln>
                <a:solidFill>
                  <a:srgbClr val="FF0000"/>
                </a:solidFill>
              </a:rPr>
              <a:t>مبادئ الميكيافيلية</a:t>
            </a:r>
            <a:r>
              <a:rPr lang="ar-SA" sz="6000" b="1" u="sng" dirty="0" smtClean="0">
                <a:ln>
                  <a:solidFill>
                    <a:schemeClr val="accent1"/>
                  </a:solidFill>
                </a:ln>
              </a:rPr>
              <a:t> </a:t>
            </a:r>
            <a:r>
              <a:rPr lang="ar-SA" b="1" dirty="0" smtClean="0">
                <a:ln>
                  <a:solidFill>
                    <a:schemeClr val="accent1"/>
                  </a:solidFill>
                </a:ln>
              </a:rPr>
              <a:t/>
            </a:r>
            <a:br>
              <a:rPr lang="ar-SA" b="1" dirty="0" smtClean="0">
                <a:ln>
                  <a:solidFill>
                    <a:schemeClr val="accent1"/>
                  </a:solidFill>
                </a:ln>
              </a:rPr>
            </a:br>
            <a:endParaRPr lang="ar-SA" b="1" dirty="0">
              <a:ln>
                <a:solidFill>
                  <a:schemeClr val="accent1"/>
                </a:solidFill>
              </a:ln>
            </a:endParaRPr>
          </a:p>
        </p:txBody>
      </p:sp>
      <p:sp>
        <p:nvSpPr>
          <p:cNvPr id="9" name="Title 1"/>
          <p:cNvSpPr txBox="1">
            <a:spLocks/>
          </p:cNvSpPr>
          <p:nvPr/>
        </p:nvSpPr>
        <p:spPr>
          <a:xfrm>
            <a:off x="642910" y="4572008"/>
            <a:ext cx="8229600" cy="1785950"/>
          </a:xfrm>
          <a:prstGeom prst="rect">
            <a:avLst/>
          </a:prstGeom>
          <a:gradFill>
            <a:gsLst>
              <a:gs pos="42000">
                <a:schemeClr val="accent2">
                  <a:shade val="51000"/>
                  <a:satMod val="130000"/>
                  <a:alpha val="60000"/>
                </a:schemeClr>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vert="horz" lIns="91440" tIns="45720" rIns="91440" bIns="45720" rtlCol="1" anchor="ctr">
            <a:normAutofit fontScale="97500"/>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ar-SA" sz="4800" b="1" i="0" u="none" strike="noStrike" kern="1200" normalizeH="0" baseline="0" noProof="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j-lt"/>
                <a:ea typeface="+mj-ea"/>
                <a:cs typeface="+mj-cs"/>
              </a:rPr>
              <a:t>لمن يطمح في نجاح</a:t>
            </a:r>
            <a:r>
              <a:rPr kumimoji="0" lang="ar-SA" sz="4800" b="1" i="0" u="none" strike="noStrike" kern="1200" normalizeH="0" noProof="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j-lt"/>
                <a:ea typeface="+mj-ea"/>
                <a:cs typeface="+mj-cs"/>
              </a:rPr>
              <a:t> ثابت </a:t>
            </a:r>
          </a:p>
          <a:p>
            <a:pPr marL="0" marR="0" lvl="0" indent="0" algn="ctr" defTabSz="914400" rtl="1" eaLnBrk="1" fontAlgn="auto" latinLnBrk="0" hangingPunct="1">
              <a:lnSpc>
                <a:spcPct val="100000"/>
              </a:lnSpc>
              <a:spcBef>
                <a:spcPct val="0"/>
              </a:spcBef>
              <a:spcAft>
                <a:spcPts val="0"/>
              </a:spcAft>
              <a:buClrTx/>
              <a:buSzTx/>
              <a:buFontTx/>
              <a:buNone/>
              <a:tabLst/>
              <a:defRPr/>
            </a:pPr>
            <a:r>
              <a:rPr kumimoji="0" lang="ar-SA" sz="4800" b="1" i="0" u="none" strike="noStrike" kern="1200" normalizeH="0" noProof="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j-lt"/>
                <a:ea typeface="+mj-ea"/>
                <a:cs typeface="+mj-cs"/>
              </a:rPr>
              <a:t>عليه أن يغير سلوكه كل يوم</a:t>
            </a:r>
            <a:r>
              <a:rPr kumimoji="0" lang="ar-SA" sz="4400" b="1" i="0" u="sng" strike="noStrike" kern="1200" normalizeH="0" baseline="0" noProof="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t>.</a:t>
            </a:r>
            <a:endParaRPr kumimoji="0" lang="ar-SA" sz="4400" b="1" i="0" u="none" strike="noStrike" kern="120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endParaRPr>
          </a:p>
        </p:txBody>
      </p:sp>
      <p:pic>
        <p:nvPicPr>
          <p:cNvPr id="7" name="Content Placeholder 5" descr="niccolo-machiavelli3.jpg"/>
          <p:cNvPicPr>
            <a:picLocks noChangeAspect="1"/>
          </p:cNvPicPr>
          <p:nvPr/>
        </p:nvPicPr>
        <p:blipFill>
          <a:blip r:embed="rId4" cstate="print">
            <a:clrChange>
              <a:clrFrom>
                <a:srgbClr val="000000"/>
              </a:clrFrom>
              <a:clrTo>
                <a:srgbClr val="000000">
                  <a:alpha val="0"/>
                </a:srgbClr>
              </a:clrTo>
            </a:clrChange>
          </a:blip>
          <a:srcRect l="17545" t="13228" r="55609" b="24237"/>
          <a:stretch>
            <a:fillRect/>
          </a:stretch>
        </p:blipFill>
        <p:spPr>
          <a:xfrm>
            <a:off x="714348" y="4357694"/>
            <a:ext cx="2000296" cy="2214554"/>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4000">
        <p14:vortex/>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7" name="Picture 6" descr="اذا أردت أن تؤذي أحد.jpg"/>
          <p:cNvPicPr>
            <a:picLocks noChangeAspect="1"/>
          </p:cNvPicPr>
          <p:nvPr/>
        </p:nvPicPr>
        <p:blipFill>
          <a:blip r:embed="rId2"/>
          <a:stretch>
            <a:fillRect/>
          </a:stretch>
        </p:blipFill>
        <p:spPr>
          <a:xfrm>
            <a:off x="4500562" y="3643314"/>
            <a:ext cx="4643438" cy="2857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Content Placeholder 8" descr="نيكولو-مكيافيلي_10167.jpg"/>
          <p:cNvPicPr>
            <a:picLocks noGrp="1" noChangeAspect="1"/>
          </p:cNvPicPr>
          <p:nvPr>
            <p:ph idx="1"/>
          </p:nvPr>
        </p:nvPicPr>
        <p:blipFill>
          <a:blip r:embed="rId3"/>
          <a:srcRect l="5000" t="38360" r="6666" b="23391"/>
          <a:stretch>
            <a:fillRect/>
          </a:stretch>
        </p:blipFill>
        <p:spPr>
          <a:xfrm>
            <a:off x="0" y="3643314"/>
            <a:ext cx="4572000" cy="2857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1"/>
          <p:cNvSpPr txBox="1">
            <a:spLocks/>
          </p:cNvSpPr>
          <p:nvPr/>
        </p:nvSpPr>
        <p:spPr>
          <a:xfrm>
            <a:off x="714348" y="642918"/>
            <a:ext cx="7786742" cy="207167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1" anchor="ctr">
            <a:normAutofit fontScale="67500" lnSpcReduction="20000"/>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ar-SA" sz="4400" b="1" i="0" u="none" strike="noStrike" kern="1200" cap="none" spc="0" normalizeH="0" baseline="0" noProof="0" dirty="0" smtClean="0">
                <a:ln>
                  <a:noFill/>
                </a:ln>
                <a:solidFill>
                  <a:schemeClr val="bg1"/>
                </a:solidFill>
                <a:effectLst/>
                <a:uLnTx/>
                <a:uFillTx/>
                <a:latin typeface="+mj-lt"/>
                <a:ea typeface="+mj-ea"/>
                <a:cs typeface="+mj-cs"/>
              </a:rPr>
              <a:t>من الافضل أن يخشاك الناس على أن يحبوك إن لم يكن بمقدورك تحقيق كليهما.</a:t>
            </a:r>
            <a:br>
              <a:rPr kumimoji="0" lang="ar-SA" sz="4400" b="1" i="0" u="none" strike="noStrike" kern="1200" cap="none" spc="0" normalizeH="0" baseline="0" noProof="0" dirty="0" smtClean="0">
                <a:ln>
                  <a:noFill/>
                </a:ln>
                <a:solidFill>
                  <a:schemeClr val="bg1"/>
                </a:solidFill>
                <a:effectLst/>
                <a:uLnTx/>
                <a:uFillTx/>
                <a:latin typeface="+mj-lt"/>
                <a:ea typeface="+mj-ea"/>
                <a:cs typeface="+mj-cs"/>
              </a:rPr>
            </a:br>
            <a:r>
              <a:rPr kumimoji="0" lang="ar-SA" sz="4400" b="1" i="0" u="none" strike="noStrike" kern="1200" cap="none" spc="0" normalizeH="0" baseline="0" noProof="0" dirty="0" smtClean="0">
                <a:ln>
                  <a:noFill/>
                </a:ln>
                <a:solidFill>
                  <a:schemeClr val="bg1"/>
                </a:solidFill>
                <a:effectLst/>
                <a:uLnTx/>
                <a:uFillTx/>
                <a:latin typeface="+mj-lt"/>
                <a:ea typeface="+mj-ea"/>
                <a:cs typeface="+mj-cs"/>
              </a:rPr>
              <a:t/>
            </a:r>
            <a:br>
              <a:rPr kumimoji="0" lang="ar-SA" sz="4400" b="1" i="0" u="none" strike="noStrike" kern="1200" cap="none" spc="0" normalizeH="0" baseline="0" noProof="0" dirty="0" smtClean="0">
                <a:ln>
                  <a:noFill/>
                </a:ln>
                <a:solidFill>
                  <a:schemeClr val="bg1"/>
                </a:solidFill>
                <a:effectLst/>
                <a:uLnTx/>
                <a:uFillTx/>
                <a:latin typeface="+mj-lt"/>
                <a:ea typeface="+mj-ea"/>
                <a:cs typeface="+mj-cs"/>
              </a:rPr>
            </a:br>
            <a:r>
              <a:rPr kumimoji="0" lang="ar-SA" sz="4400" b="1" i="0" u="none" strike="noStrike" kern="1200" cap="none" spc="0" normalizeH="0" baseline="0" noProof="0" dirty="0" smtClean="0">
                <a:ln>
                  <a:noFill/>
                </a:ln>
                <a:solidFill>
                  <a:schemeClr val="bg1"/>
                </a:solidFill>
                <a:effectLst/>
                <a:uLnTx/>
                <a:uFillTx/>
                <a:latin typeface="+mj-lt"/>
                <a:ea typeface="+mj-ea"/>
                <a:cs typeface="+mj-cs"/>
              </a:rPr>
              <a:t>من الأكثر أمانا أن يخافك الناس على أن يحبوك </a:t>
            </a:r>
            <a:br>
              <a:rPr kumimoji="0" lang="ar-SA" sz="4400" b="1" i="0" u="none" strike="noStrike" kern="1200" cap="none" spc="0" normalizeH="0" baseline="0" noProof="0" dirty="0" smtClean="0">
                <a:ln>
                  <a:noFill/>
                </a:ln>
                <a:solidFill>
                  <a:schemeClr val="bg1"/>
                </a:solidFill>
                <a:effectLst/>
                <a:uLnTx/>
                <a:uFillTx/>
                <a:latin typeface="+mj-lt"/>
                <a:ea typeface="+mj-ea"/>
                <a:cs typeface="+mj-cs"/>
              </a:rPr>
            </a:br>
            <a:endParaRPr kumimoji="0" lang="ar-SA"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00"/>
            </a:gs>
            <a:gs pos="39999">
              <a:srgbClr val="0A128C"/>
            </a:gs>
            <a:gs pos="70000">
              <a:srgbClr val="181CC7"/>
            </a:gs>
            <a:gs pos="88000">
              <a:srgbClr val="7005D4"/>
            </a:gs>
            <a:gs pos="100000">
              <a:srgbClr val="8C3D91"/>
            </a:gs>
          </a:gsLst>
          <a:lin ang="10800000" scaled="1"/>
          <a:tileRect/>
        </a:gradFill>
        <a:effectLst/>
      </p:bgPr>
    </p:bg>
    <p:spTree>
      <p:nvGrpSpPr>
        <p:cNvPr id="1" name=""/>
        <p:cNvGrpSpPr/>
        <p:nvPr/>
      </p:nvGrpSpPr>
      <p:grpSpPr>
        <a:xfrm>
          <a:off x="0" y="0"/>
          <a:ext cx="0" cy="0"/>
          <a:chOff x="0" y="0"/>
          <a:chExt cx="0" cy="0"/>
        </a:xfrm>
      </p:grpSpPr>
      <p:pic>
        <p:nvPicPr>
          <p:cNvPr id="6" name="Content Placeholder 5" descr="niccolo-machiavelli3.jpg"/>
          <p:cNvPicPr>
            <a:picLocks noGrp="1" noChangeAspect="1"/>
          </p:cNvPicPr>
          <p:nvPr>
            <p:ph idx="1"/>
          </p:nvPr>
        </p:nvPicPr>
        <p:blipFill>
          <a:blip r:embed="rId2" cstate="print">
            <a:clrChange>
              <a:clrFrom>
                <a:srgbClr val="000000"/>
              </a:clrFrom>
              <a:clrTo>
                <a:srgbClr val="000000">
                  <a:alpha val="0"/>
                </a:srgbClr>
              </a:clrTo>
            </a:clrChange>
          </a:blip>
          <a:srcRect l="18504" t="13228" b="24237"/>
          <a:stretch>
            <a:fillRect/>
          </a:stretch>
        </p:blipFill>
        <p:spPr>
          <a:xfrm>
            <a:off x="0" y="3857604"/>
            <a:ext cx="6072198" cy="3000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Content Placeholder 3" descr="الصعوبة.jpg"/>
          <p:cNvPicPr>
            <a:picLocks noChangeAspect="1"/>
          </p:cNvPicPr>
          <p:nvPr/>
        </p:nvPicPr>
        <p:blipFill>
          <a:blip r:embed="rId3">
            <a:clrChange>
              <a:clrFrom>
                <a:srgbClr val="000000"/>
              </a:clrFrom>
              <a:clrTo>
                <a:srgbClr val="000000">
                  <a:alpha val="0"/>
                </a:srgbClr>
              </a:clrTo>
            </a:clrChange>
          </a:blip>
          <a:srcRect l="15200" r="6400" b="21428"/>
          <a:stretch>
            <a:fillRect/>
          </a:stretch>
        </p:blipFill>
        <p:spPr>
          <a:xfrm>
            <a:off x="2500298" y="0"/>
            <a:ext cx="6643702" cy="30718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 xmlns:p14="http://schemas.microsoft.com/office/powerpoint/2010/main" Requires="p14">
      <p:transition spd="slow" p14:dur="175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السياسة.jpg"/>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928926" y="3385595"/>
            <a:ext cx="3472405" cy="3472405"/>
          </a:xfrm>
        </p:spPr>
      </p:pic>
      <p:pic>
        <p:nvPicPr>
          <p:cNvPr id="5" name="Picture 4" descr="السياسة2.png"/>
          <p:cNvPicPr>
            <a:picLocks noChangeAspect="1"/>
          </p:cNvPicPr>
          <p:nvPr/>
        </p:nvPicPr>
        <p:blipFill>
          <a:blip r:embed="rId3">
            <a:clrChange>
              <a:clrFrom>
                <a:srgbClr val="404042"/>
              </a:clrFrom>
              <a:clrTo>
                <a:srgbClr val="404042">
                  <a:alpha val="0"/>
                </a:srgbClr>
              </a:clrTo>
            </a:clrChange>
          </a:blip>
          <a:srcRect t="2488" b="2953"/>
          <a:stretch>
            <a:fillRect/>
          </a:stretch>
        </p:blipFill>
        <p:spPr>
          <a:xfrm>
            <a:off x="1571604" y="0"/>
            <a:ext cx="6215106" cy="2786058"/>
          </a:xfrm>
          <a:prstGeom prst="rect">
            <a:avLst/>
          </a:prstGeom>
        </p:spPr>
      </p:pic>
      <p:sp>
        <p:nvSpPr>
          <p:cNvPr id="6" name="Title 1"/>
          <p:cNvSpPr>
            <a:spLocks noGrp="1"/>
          </p:cNvSpPr>
          <p:nvPr>
            <p:ph type="title"/>
          </p:nvPr>
        </p:nvSpPr>
        <p:spPr>
          <a:xfrm>
            <a:off x="285720" y="3071810"/>
            <a:ext cx="8229600" cy="1143000"/>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ar-SA"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أصول </a:t>
            </a:r>
            <a:r>
              <a:rPr lang="ar-SA" sz="6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السياسة </a:t>
            </a:r>
            <a:r>
              <a:rPr lang="ar-SA"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الدولية</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ar-SA"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500"/>
                                        <p:tgtEl>
                                          <p:spTgt spid="6"/>
                                        </p:tgtEl>
                                      </p:cBhvr>
                                    </p:animEffect>
                                  </p:childTnLst>
                                </p:cTn>
                              </p:par>
                            </p:childTnLst>
                          </p:cTn>
                        </p:par>
                        <p:par>
                          <p:cTn id="8" fill="hold">
                            <p:stCondLst>
                              <p:cond delay="1500"/>
                            </p:stCondLst>
                            <p:childTnLst>
                              <p:par>
                                <p:cTn id="9" presetID="26"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90">
                                          <p:stCondLst>
                                            <p:cond delay="0"/>
                                          </p:stCondLst>
                                        </p:cTn>
                                        <p:tgtEl>
                                          <p:spTgt spid="4"/>
                                        </p:tgtEl>
                                      </p:cBhvr>
                                    </p:animEffect>
                                    <p:anim calcmode="lin" valueType="num">
                                      <p:cBhvr>
                                        <p:cTn id="12"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7" dur="13">
                                          <p:stCondLst>
                                            <p:cond delay="325"/>
                                          </p:stCondLst>
                                        </p:cTn>
                                        <p:tgtEl>
                                          <p:spTgt spid="4"/>
                                        </p:tgtEl>
                                      </p:cBhvr>
                                      <p:to x="100000" y="60000"/>
                                    </p:animScale>
                                    <p:animScale>
                                      <p:cBhvr>
                                        <p:cTn id="18" dur="83" decel="50000">
                                          <p:stCondLst>
                                            <p:cond delay="338"/>
                                          </p:stCondLst>
                                        </p:cTn>
                                        <p:tgtEl>
                                          <p:spTgt spid="4"/>
                                        </p:tgtEl>
                                      </p:cBhvr>
                                      <p:to x="100000" y="100000"/>
                                    </p:animScale>
                                    <p:animScale>
                                      <p:cBhvr>
                                        <p:cTn id="19" dur="13">
                                          <p:stCondLst>
                                            <p:cond delay="656"/>
                                          </p:stCondLst>
                                        </p:cTn>
                                        <p:tgtEl>
                                          <p:spTgt spid="4"/>
                                        </p:tgtEl>
                                      </p:cBhvr>
                                      <p:to x="100000" y="80000"/>
                                    </p:animScale>
                                    <p:animScale>
                                      <p:cBhvr>
                                        <p:cTn id="20" dur="83" decel="50000">
                                          <p:stCondLst>
                                            <p:cond delay="669"/>
                                          </p:stCondLst>
                                        </p:cTn>
                                        <p:tgtEl>
                                          <p:spTgt spid="4"/>
                                        </p:tgtEl>
                                      </p:cBhvr>
                                      <p:to x="100000" y="100000"/>
                                    </p:animScale>
                                    <p:animScale>
                                      <p:cBhvr>
                                        <p:cTn id="21" dur="13">
                                          <p:stCondLst>
                                            <p:cond delay="821"/>
                                          </p:stCondLst>
                                        </p:cTn>
                                        <p:tgtEl>
                                          <p:spTgt spid="4"/>
                                        </p:tgtEl>
                                      </p:cBhvr>
                                      <p:to x="100000" y="90000"/>
                                    </p:animScale>
                                    <p:animScale>
                                      <p:cBhvr>
                                        <p:cTn id="22" dur="83" decel="50000">
                                          <p:stCondLst>
                                            <p:cond delay="834"/>
                                          </p:stCondLst>
                                        </p:cTn>
                                        <p:tgtEl>
                                          <p:spTgt spid="4"/>
                                        </p:tgtEl>
                                      </p:cBhvr>
                                      <p:to x="100000" y="100000"/>
                                    </p:animScale>
                                    <p:animScale>
                                      <p:cBhvr>
                                        <p:cTn id="23" dur="13">
                                          <p:stCondLst>
                                            <p:cond delay="904"/>
                                          </p:stCondLst>
                                        </p:cTn>
                                        <p:tgtEl>
                                          <p:spTgt spid="4"/>
                                        </p:tgtEl>
                                      </p:cBhvr>
                                      <p:to x="100000" y="95000"/>
                                    </p:animScale>
                                    <p:animScale>
                                      <p:cBhvr>
                                        <p:cTn id="24" dur="83" decel="50000">
                                          <p:stCondLst>
                                            <p:cond delay="917"/>
                                          </p:stCondLst>
                                        </p:cTn>
                                        <p:tgtEl>
                                          <p:spTgt spid="4"/>
                                        </p:tgtEl>
                                      </p:cBhvr>
                                      <p:to x="100000" y="100000"/>
                                    </p:animScale>
                                  </p:childTnLst>
                                </p:cTn>
                              </p:par>
                            </p:childTnLst>
                          </p:cTn>
                        </p:par>
                        <p:par>
                          <p:cTn id="25" fill="hold">
                            <p:stCondLst>
                              <p:cond delay="2500"/>
                            </p:stCondLst>
                            <p:childTnLst>
                              <p:par>
                                <p:cTn id="26" presetID="42" presetClass="entr" presetSubtype="0" fill="hold" nodeType="afterEffect">
                                  <p:stCondLst>
                                    <p:cond delay="25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71480"/>
            <a:ext cx="8229600" cy="1143000"/>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ar-SA" sz="53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أصول </a:t>
            </a:r>
            <a:r>
              <a:rPr lang="ar-SA" sz="53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السياسة </a:t>
            </a:r>
            <a:r>
              <a:rPr lang="ar-SA" sz="53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الدولية</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ar-SA"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357158" y="1785926"/>
            <a:ext cx="8358246" cy="3043245"/>
          </a:xfrm>
          <a:solidFill>
            <a:schemeClr val="bg2">
              <a:lumMod val="25000"/>
            </a:schemeClr>
          </a:solidFill>
          <a:ln>
            <a:noFill/>
          </a:ln>
        </p:spPr>
        <p:txBody>
          <a:bodyPr>
            <a:scene3d>
              <a:camera prst="orthographicFront"/>
              <a:lightRig rig="glow" dir="tl">
                <a:rot lat="0" lon="0" rev="5400000"/>
              </a:lightRig>
            </a:scene3d>
            <a:sp3d contourW="12700">
              <a:bevelT w="25400" h="25400"/>
              <a:contourClr>
                <a:schemeClr val="accent6">
                  <a:shade val="73000"/>
                </a:schemeClr>
              </a:contourClr>
            </a:sp3d>
          </a:bodyPr>
          <a:lstStyle/>
          <a:p>
            <a:pPr lvl="0" algn="ctr"/>
            <a:r>
              <a:rPr lang="ar-SA"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الأصل بأن سياسة المتحكمين بالسياسة الدولية أنهم لا يعرفون الرحمة ولا الشفقة مع الآخرين بل لا يوجد قيمة للإنسان عندهم فهم يتبعون سياسة</a:t>
            </a:r>
            <a:r>
              <a:rPr 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ar-SA"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الغاب المتوحشة من أجل مصالحهم, فهم على استعداد لقتل الملايين من أجل هذه المصالح.</a:t>
            </a:r>
            <a:endParaRPr lang="en-US"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a:buNone/>
            </a:pPr>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 name="Picture 3" descr="دمار.jpg"/>
          <p:cNvPicPr>
            <a:picLocks noChangeAspect="1"/>
          </p:cNvPicPr>
          <p:nvPr/>
        </p:nvPicPr>
        <p:blipFill>
          <a:blip r:embed="rId2"/>
          <a:srcRect r="24000"/>
          <a:stretch>
            <a:fillRect/>
          </a:stretch>
        </p:blipFill>
        <p:spPr>
          <a:xfrm>
            <a:off x="-1" y="4429132"/>
            <a:ext cx="2977319" cy="2428868"/>
          </a:xfrm>
          <a:prstGeom prst="rect">
            <a:avLst/>
          </a:prstGeom>
          <a:ln>
            <a:noFill/>
          </a:ln>
          <a:effectLst>
            <a:softEdge rad="112500"/>
          </a:effectLst>
        </p:spPr>
      </p:pic>
      <p:pic>
        <p:nvPicPr>
          <p:cNvPr id="5" name="Picture 4" descr="قتلى.jpg"/>
          <p:cNvPicPr>
            <a:picLocks noChangeAspect="1"/>
          </p:cNvPicPr>
          <p:nvPr/>
        </p:nvPicPr>
        <p:blipFill>
          <a:blip r:embed="rId3"/>
          <a:stretch>
            <a:fillRect/>
          </a:stretch>
        </p:blipFill>
        <p:spPr>
          <a:xfrm>
            <a:off x="6643702" y="-1"/>
            <a:ext cx="2500298" cy="1969933"/>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reveal thruBlk="1"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Scale>
                                      <p:cBhvr>
                                        <p:cTn id="12" dur="25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2500" decel="50000" fill="hold">
                                          <p:stCondLst>
                                            <p:cond delay="0"/>
                                          </p:stCondLst>
                                        </p:cTn>
                                        <p:tgtEl>
                                          <p:spTgt spid="3">
                                            <p:txEl>
                                              <p:pRg st="0" end="0"/>
                                            </p:txEl>
                                          </p:spTgt>
                                        </p:tgtEl>
                                        <p:attrNameLst>
                                          <p:attrName>ppt_x</p:attrName>
                                          <p:attrName>ppt_y</p:attrName>
                                        </p:attrNameLst>
                                      </p:cBhvr>
                                    </p:animMotion>
                                    <p:animEffect transition="in" filter="fade">
                                      <p:cBhvr>
                                        <p:cTn id="14" dur="2500"/>
                                        <p:tgtEl>
                                          <p:spTgt spid="3">
                                            <p:txEl>
                                              <p:pRg st="0" end="0"/>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par>
                                <p:cTn id="18" presetID="6"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كذب.jpg"/>
          <p:cNvPicPr>
            <a:picLocks noChangeAspect="1"/>
          </p:cNvPicPr>
          <p:nvPr/>
        </p:nvPicPr>
        <p:blipFill>
          <a:blip r:embed="rId2"/>
          <a:stretch>
            <a:fillRect/>
          </a:stretch>
        </p:blipFill>
        <p:spPr>
          <a:xfrm>
            <a:off x="1714480" y="3500438"/>
            <a:ext cx="5715000" cy="3357562"/>
          </a:xfrm>
          <a:prstGeom prst="rect">
            <a:avLst/>
          </a:prstGeom>
          <a:ln>
            <a:noFill/>
          </a:ln>
          <a:effectLst>
            <a:softEdge rad="112500"/>
          </a:effectLst>
        </p:spPr>
      </p:pic>
      <p:sp>
        <p:nvSpPr>
          <p:cNvPr id="3" name="Content Placeholder 2"/>
          <p:cNvSpPr>
            <a:spLocks noGrp="1"/>
          </p:cNvSpPr>
          <p:nvPr>
            <p:ph idx="1"/>
          </p:nvPr>
        </p:nvSpPr>
        <p:spPr>
          <a:xfrm>
            <a:off x="785786" y="0"/>
            <a:ext cx="8115328" cy="4857784"/>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p>
            <a:pPr marL="989013" lvl="0" algn="ctr">
              <a:tabLst>
                <a:tab pos="7624763" algn="l"/>
              </a:tabLst>
            </a:pPr>
            <a:r>
              <a:rPr lang="ar-SA"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السياسة عند الغرب هي فن الخداع والدجل والكذب والظلم والمصالح وليست سياسة الغرب تُعنى بمصلحة الشعوب الفقيرة والمستضعفة فهذا كله من التضليل الإعلامي</a:t>
            </a:r>
            <a:r>
              <a:rPr lang="ar-SA" sz="4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t>
            </a:r>
          </a:p>
          <a:p>
            <a:pPr algn="ctr"/>
            <a:r>
              <a:rPr lang="ar-SA" sz="2400" b="1" dirty="0" smtClean="0">
                <a:solidFill>
                  <a:srgbClr val="C00000"/>
                </a:solidFill>
              </a:rPr>
              <a:t>” </a:t>
            </a:r>
            <a:r>
              <a:rPr lang="ar-SA" sz="2400" dirty="0" smtClean="0">
                <a:solidFill>
                  <a:srgbClr val="FFFF00"/>
                </a:solidFill>
              </a:rPr>
              <a:t>إن الدبلوماسية عملية مراوغة مشروعة في العمل السياسي حتى مع الحلفاء </a:t>
            </a:r>
            <a:r>
              <a:rPr lang="ar-SA" sz="2400" dirty="0" smtClean="0">
                <a:solidFill>
                  <a:srgbClr val="C00000"/>
                </a:solidFill>
              </a:rPr>
              <a:t>“</a:t>
            </a:r>
            <a:r>
              <a:rPr lang="ar-SA" sz="2400" dirty="0" smtClean="0">
                <a:solidFill>
                  <a:srgbClr val="FFFF00"/>
                </a:solidFill>
              </a:rPr>
              <a:t> </a:t>
            </a:r>
            <a:r>
              <a:rPr lang="ar-SA" sz="2000" b="1" dirty="0" smtClean="0">
                <a:solidFill>
                  <a:srgbClr val="FFC000"/>
                </a:solidFill>
              </a:rPr>
              <a:t>(هلاري كلنتون) </a:t>
            </a:r>
            <a:r>
              <a:rPr lang="ar-SA" sz="4000" b="1" dirty="0" smtClean="0">
                <a:solidFill>
                  <a:srgbClr val="FFC000"/>
                </a:solidFill>
              </a:rPr>
              <a:t> </a:t>
            </a:r>
            <a:endParaRPr lang="en-US" sz="4000" dirty="0" smtClean="0">
              <a:solidFill>
                <a:srgbClr val="FFC000"/>
              </a:solidFill>
            </a:endParaRPr>
          </a:p>
          <a:p>
            <a:pPr lvl="0" algn="ctr"/>
            <a:endParaRPr lang="en-US"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2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2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2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2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2000"/>
                                        <p:tgtEl>
                                          <p:spTgt spid="3">
                                            <p:txEl>
                                              <p:pRg st="1" end="1"/>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000" fill="hold"/>
                                        <p:tgtEl>
                                          <p:spTgt spid="4"/>
                                        </p:tgtEl>
                                        <p:attrNameLst>
                                          <p:attrName>ppt_w</p:attrName>
                                        </p:attrNameLst>
                                      </p:cBhvr>
                                      <p:tavLst>
                                        <p:tav tm="0">
                                          <p:val>
                                            <p:fltVal val="0"/>
                                          </p:val>
                                        </p:tav>
                                        <p:tav tm="100000">
                                          <p:val>
                                            <p:strVal val="#ppt_w"/>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Effect transition="in" filter="fade">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0100" y="214290"/>
            <a:ext cx="7929618" cy="2071702"/>
          </a:xfrm>
        </p:spPr>
        <p:txBody>
          <a:bodyPr>
            <a:normAutofit lnSpcReduction="10000"/>
            <a:scene3d>
              <a:camera prst="orthographicFront"/>
              <a:lightRig rig="glow" dir="tl">
                <a:rot lat="0" lon="0" rev="5400000"/>
              </a:lightRig>
            </a:scene3d>
            <a:sp3d contourW="12700">
              <a:bevelT w="25400" h="25400"/>
              <a:contourClr>
                <a:schemeClr val="accent6">
                  <a:shade val="73000"/>
                </a:schemeClr>
              </a:contourClr>
            </a:sp3d>
          </a:bodyPr>
          <a:lstStyle/>
          <a:p>
            <a:pPr lvl="0" algn="just">
              <a:buFont typeface="Wingdings" pitchFamily="2" charset="2"/>
              <a:buChar char="q"/>
            </a:pPr>
            <a:r>
              <a:rPr lang="ar-SA" sz="3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بالرغم من </a:t>
            </a:r>
            <a:r>
              <a:rPr lang="ar-SA" sz="3400" b="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اللأخلاقية</a:t>
            </a:r>
            <a:r>
              <a:rPr lang="ar-SA" sz="3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ar-SA" sz="3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التي تتميز بها السياسة العالمية الحالية في ظل الغرب إلا أنها تحتاج إلى </a:t>
            </a:r>
            <a:r>
              <a:rPr lang="ar-SA" sz="3400" b="1" u="sng"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قوة أخلاقية</a:t>
            </a:r>
            <a:r>
              <a:rPr lang="ar-SA" sz="3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وشعارات رنانه عن الحرية وحقوق الانسان أمام العالم وأمام </a:t>
            </a:r>
            <a:r>
              <a:rPr lang="ar-SA" sz="3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شعوبها ؟؟؟؟!!!</a:t>
            </a:r>
          </a:p>
          <a:p>
            <a:pPr lvl="0" algn="just">
              <a:buNone/>
            </a:pPr>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TextBox 4"/>
          <p:cNvSpPr txBox="1"/>
          <p:nvPr/>
        </p:nvSpPr>
        <p:spPr>
          <a:xfrm>
            <a:off x="1571604" y="2333685"/>
            <a:ext cx="7000924" cy="3970318"/>
          </a:xfrm>
          <a:prstGeom prst="rect">
            <a:avLst/>
          </a:prstGeom>
          <a:noFill/>
        </p:spPr>
        <p:txBody>
          <a:bodyPr wrap="square" rtlCol="1">
            <a:spAutoFit/>
            <a:scene3d>
              <a:camera prst="orthographicFront"/>
              <a:lightRig rig="glow" dir="tl">
                <a:rot lat="0" lon="0" rev="5400000"/>
              </a:lightRig>
            </a:scene3d>
            <a:sp3d contourW="12700">
              <a:bevelT w="25400" h="25400"/>
              <a:contourClr>
                <a:schemeClr val="accent6">
                  <a:shade val="73000"/>
                </a:schemeClr>
              </a:contourClr>
            </a:sp3d>
          </a:bodyPr>
          <a:lstStyle/>
          <a:p>
            <a:pPr lvl="0" algn="just">
              <a:buFont typeface="Wingdings" pitchFamily="2" charset="2"/>
              <a:buChar char="ü"/>
            </a:pPr>
            <a:r>
              <a:rPr lang="ar-SA" sz="2800" b="1" u="sng"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rPr>
              <a:t>لإضفاء شرعية لأفعالها</a:t>
            </a:r>
            <a:r>
              <a:rPr lang="ar-SA" sz="2800" b="1"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rPr>
              <a:t> التي تستهدف تحقيق مصالحها أولا وأخيرا .</a:t>
            </a:r>
          </a:p>
          <a:p>
            <a:pPr lvl="0" algn="just"/>
            <a:endParaRPr lang="ar-SA" sz="2800" b="1"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endParaRPr>
          </a:p>
          <a:p>
            <a:pPr lvl="0" algn="just">
              <a:buFont typeface="Wingdings" pitchFamily="2" charset="2"/>
              <a:buChar char="ü"/>
            </a:pPr>
            <a:r>
              <a:rPr lang="ar-SA" sz="2800" b="1"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rPr>
              <a:t> كما أن القوة الأخلاقية المزيفة والمصطنعة لها أهمية كبرى في عدم استفزاز مشاعر المغفلين والنائمين من الشعوب الأخرى عن الأهداف الحقيقية للقوى الاستعمارية.</a:t>
            </a:r>
          </a:p>
          <a:p>
            <a:pPr lvl="0" algn="just"/>
            <a:endParaRPr lang="ar-SA" sz="2800" b="1"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endParaRPr>
          </a:p>
          <a:p>
            <a:pPr lvl="0" algn="just">
              <a:buFont typeface="Wingdings" pitchFamily="2" charset="2"/>
              <a:buChar char="ü"/>
            </a:pPr>
            <a:r>
              <a:rPr lang="ar-SA" sz="2800" b="1" dirty="0" smtClean="0">
                <a:ln w="1143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rgbClr val="FF0000"/>
                </a:solidFill>
                <a:effectLst>
                  <a:outerShdw blurRad="80000" dist="40000" dir="5040000" algn="tl">
                    <a:srgbClr val="000000">
                      <a:alpha val="30000"/>
                    </a:srgbClr>
                  </a:outerShdw>
                </a:effectLst>
              </a:rPr>
              <a:t>كما لها أهمية كبرى للحكومات العميلة والخائنة أو الضعيفة لكي تبرر لشعوبها تخاذلها.</a:t>
            </a:r>
          </a:p>
        </p:txBody>
      </p:sp>
      <p:pic>
        <p:nvPicPr>
          <p:cNvPr id="4" name="Picture 3" descr="خنجر وردة.jpg"/>
          <p:cNvPicPr>
            <a:picLocks noChangeAspect="1"/>
          </p:cNvPicPr>
          <p:nvPr/>
        </p:nvPicPr>
        <p:blipFill>
          <a:blip r:embed="rId2">
            <a:clrChange>
              <a:clrFrom>
                <a:srgbClr val="FFFFFF"/>
              </a:clrFrom>
              <a:clrTo>
                <a:srgbClr val="FFFFFF">
                  <a:alpha val="0"/>
                </a:srgbClr>
              </a:clrTo>
            </a:clrChange>
          </a:blip>
          <a:srcRect l="20472" r="20472" b="3723"/>
          <a:stretch>
            <a:fillRect/>
          </a:stretch>
        </p:blipFill>
        <p:spPr>
          <a:xfrm>
            <a:off x="0" y="2071678"/>
            <a:ext cx="1428760" cy="4310077"/>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 xmlns:p14="http://schemas.microsoft.com/office/powerpoint/2010/main" Requires="p14">
      <p:transition spd="slow" p14:dur="12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25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50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5" dur="10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50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0" dur="10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50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ذئب حمل.jpg"/>
          <p:cNvPicPr>
            <a:picLocks noChangeAspect="1"/>
          </p:cNvPicPr>
          <p:nvPr/>
        </p:nvPicPr>
        <p:blipFill>
          <a:blip r:embed="rId2">
            <a:lum bright="-19000" contrast="-34000"/>
            <a:extLst>
              <a:ext uri="{BEBA8EAE-BF5A-486C-A8C5-ECC9F3942E4B}">
                <a14:imgProps xmlns="" xmlns:a14="http://schemas.microsoft.com/office/drawing/2010/main">
                  <a14:imgLayer r:embed="rId3">
                    <a14:imgEffect>
                      <a14:sharpenSoften amount="1000"/>
                    </a14:imgEffect>
                    <a14:imgEffect>
                      <a14:brightnessContrast bright="-18000"/>
                    </a14:imgEffect>
                  </a14:imgLayer>
                </a14:imgProps>
              </a:ext>
            </a:extLst>
          </a:blip>
          <a:srcRect l="43478" r="15760" b="7031"/>
          <a:stretch>
            <a:fillRect/>
          </a:stretch>
        </p:blipFill>
        <p:spPr>
          <a:xfrm>
            <a:off x="2123728" y="1398374"/>
            <a:ext cx="4896544" cy="3974842"/>
          </a:xfrm>
          <a:prstGeom prst="rect">
            <a:avLst/>
          </a:prstGeom>
          <a:ln>
            <a:noFill/>
          </a:ln>
          <a:effectLst>
            <a:softEdge rad="112500"/>
          </a:effectLst>
        </p:spPr>
      </p:pic>
      <p:sp>
        <p:nvSpPr>
          <p:cNvPr id="3" name="Content Placeholder 2"/>
          <p:cNvSpPr>
            <a:spLocks noGrp="1"/>
          </p:cNvSpPr>
          <p:nvPr>
            <p:ph idx="1"/>
          </p:nvPr>
        </p:nvSpPr>
        <p:spPr>
          <a:xfrm>
            <a:off x="571472" y="528618"/>
            <a:ext cx="8229600" cy="6336704"/>
          </a:xfrm>
        </p:spPr>
        <p:txBody>
          <a:bodyPr>
            <a:normAutofit fontScale="92500" lnSpcReduction="20000"/>
            <a:scene3d>
              <a:camera prst="orthographicFront"/>
              <a:lightRig rig="glow" dir="tl">
                <a:rot lat="0" lon="0" rev="5400000"/>
              </a:lightRig>
            </a:scene3d>
            <a:sp3d contourW="12700">
              <a:bevelT w="25400" h="25400"/>
              <a:contourClr>
                <a:schemeClr val="accent6">
                  <a:shade val="73000"/>
                </a:schemeClr>
              </a:contourClr>
            </a:sp3d>
          </a:bodyPr>
          <a:lstStyle/>
          <a:p>
            <a:pPr lvl="0" algn="just">
              <a:buFont typeface="Wingdings" pitchFamily="2" charset="2"/>
              <a:buChar char="q"/>
            </a:pPr>
            <a:r>
              <a:rPr lang="ar-SA"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هذا هو ما تفعله أمريكا والغرب بالتحجج بالحريات والديموقراطيات وحقوق الانسان في غزوها الثقافي للدول الأخري وغزوها العسكري أيضا حتى لا تظهر للعالم كدولة مستعمرة مستبدة.</a:t>
            </a:r>
          </a:p>
          <a:p>
            <a:pPr lvl="0" algn="just">
              <a:buFont typeface="Wingdings" pitchFamily="2" charset="2"/>
              <a:buChar char="q"/>
            </a:pPr>
            <a:endParaRPr lang="ar-SA"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0" algn="just">
              <a:buFont typeface="Wingdings" pitchFamily="2" charset="2"/>
              <a:buChar char="q"/>
            </a:pPr>
            <a:r>
              <a:rPr lang="ar-SA" b="1" dirty="0" smtClean="0">
                <a:ln w="11430">
                  <a:solidFill>
                    <a:schemeClr val="bg1"/>
                  </a:solidFill>
                </a:ln>
                <a:solidFill>
                  <a:srgbClr val="C00000"/>
                </a:solidFill>
                <a:effectLst>
                  <a:outerShdw blurRad="80000" dist="40000" dir="5040000" algn="tl">
                    <a:srgbClr val="000000">
                      <a:alpha val="30000"/>
                    </a:srgbClr>
                  </a:outerShdw>
                </a:effectLst>
              </a:rPr>
              <a:t> </a:t>
            </a:r>
            <a:r>
              <a:rPr lang="ar-SA" sz="3500" b="1" dirty="0" smtClean="0">
                <a:ln w="11430">
                  <a:solidFill>
                    <a:srgbClr val="FF8B8B"/>
                  </a:solidFill>
                </a:ln>
                <a:solidFill>
                  <a:srgbClr val="002060"/>
                </a:solidFill>
                <a:effectLst>
                  <a:outerShdw blurRad="80000" dist="40000" dir="5040000" algn="tl">
                    <a:srgbClr val="000000">
                      <a:alpha val="30000"/>
                    </a:srgbClr>
                  </a:outerShdw>
                </a:effectLst>
              </a:rPr>
              <a:t>هذا ما يفسر أيضا التجهيز الاعلامي الكبير لأخلاقية أي عمل عدواني قبل القيام به مهما كان جلاء عدوانية وعدم شرعية الإعتداء التي تقوم به هذه الدول.</a:t>
            </a:r>
          </a:p>
          <a:p>
            <a:pPr marL="0" lvl="0" indent="0" algn="just">
              <a:buNone/>
            </a:pPr>
            <a:endParaRPr lang="ar-SA" b="1" dirty="0" smtClean="0">
              <a:ln w="11430">
                <a:solidFill>
                  <a:srgbClr val="FFFF00"/>
                </a:solidFill>
              </a:ln>
              <a:solidFill>
                <a:srgbClr val="C00000"/>
              </a:solidFill>
              <a:effectLst>
                <a:outerShdw blurRad="80000" dist="40000" dir="5040000" algn="tl">
                  <a:srgbClr val="000000">
                    <a:alpha val="30000"/>
                  </a:srgbClr>
                </a:outerShdw>
              </a:effectLst>
            </a:endParaRPr>
          </a:p>
          <a:p>
            <a:pPr lvl="0" algn="just">
              <a:buFont typeface="Wingdings" pitchFamily="2" charset="2"/>
              <a:buChar char="q"/>
            </a:pPr>
            <a:r>
              <a:rPr lang="ar-SA" b="1" dirty="0" smtClean="0">
                <a:ln w="11430">
                  <a:solidFill>
                    <a:schemeClr val="bg1"/>
                  </a:solidFill>
                </a:ln>
                <a:solidFill>
                  <a:srgbClr val="C00000"/>
                </a:solidFill>
                <a:effectLst>
                  <a:outerShdw blurRad="80000" dist="40000" dir="5040000" algn="tl">
                    <a:srgbClr val="000000">
                      <a:alpha val="30000"/>
                    </a:srgbClr>
                  </a:outerShdw>
                </a:effectLst>
              </a:rPr>
              <a:t>أحيانا يحدث العكس وهو استخدام القوة في فرض قيمها الخاصة بها سواء بالضغط السياسي أو الاقتصادي أو إزاحة الحكومات واستبدالها بأخرى تقوم بنشر قيمها.</a:t>
            </a:r>
          </a:p>
          <a:p>
            <a:pPr lvl="0" algn="just">
              <a:buNone/>
            </a:pPr>
            <a:endParaRPr lang="ar-SA"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lvl="0" algn="ctr">
              <a:buFont typeface="Wingdings" pitchFamily="2" charset="2"/>
              <a:buChar char="q"/>
            </a:pPr>
            <a:r>
              <a:rPr lang="ar-SA" b="1" dirty="0" smtClean="0">
                <a:ln w="11430"/>
                <a:solidFill>
                  <a:srgbClr val="FF0000"/>
                </a:solidFill>
                <a:effectLst>
                  <a:outerShdw blurRad="80000" dist="40000" dir="5040000" algn="tl">
                    <a:srgbClr val="000000">
                      <a:alpha val="30000"/>
                    </a:srgbClr>
                  </a:outerShdw>
                </a:effectLst>
              </a:rPr>
              <a:t>القضية تكمن في صياغة موقف يقوم على إتباع سياسة أخلاقية أفضل لتأمين الخدمات التي يمكن تقديمها إلى المصلحة القومية. </a:t>
            </a:r>
            <a:endParaRPr lang="en-US" b="1" dirty="0" smtClean="0">
              <a:ln w="11430"/>
              <a:solidFill>
                <a:srgbClr val="FF0000"/>
              </a:solidFill>
              <a:effectLst>
                <a:outerShdw blurRad="80000" dist="40000" dir="5040000" algn="tl">
                  <a:srgbClr val="000000">
                    <a:alpha val="30000"/>
                  </a:srgbClr>
                </a:outerShdw>
              </a:effectLst>
            </a:endParaRPr>
          </a:p>
          <a:p>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500"/>
                                        <p:tgtEl>
                                          <p:spTgt spid="3">
                                            <p:txEl>
                                              <p:pRg st="2" end="2"/>
                                            </p:txEl>
                                          </p:spTgt>
                                        </p:tgtEl>
                                      </p:cBhvr>
                                    </p:animEffect>
                                    <p:anim calcmode="lin" valueType="num">
                                      <p:cBhvr>
                                        <p:cTn id="14"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250"/>
                                        <p:tgtEl>
                                          <p:spTgt spid="3">
                                            <p:txEl>
                                              <p:pRg st="4" end="4"/>
                                            </p:txEl>
                                          </p:spTgt>
                                        </p:tgtEl>
                                      </p:cBhvr>
                                    </p:animEffect>
                                    <p:anim calcmode="lin" valueType="num">
                                      <p:cBhvr>
                                        <p:cTn id="21" dur="1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250"/>
                                        <p:tgtEl>
                                          <p:spTgt spid="3">
                                            <p:txEl>
                                              <p:pRg st="6" end="6"/>
                                            </p:txEl>
                                          </p:spTgt>
                                        </p:tgtEl>
                                      </p:cBhvr>
                                    </p:animEffect>
                                    <p:anim calcmode="lin" valueType="num">
                                      <p:cBhvr>
                                        <p:cTn id="28" dur="1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عقل.jpg"/>
          <p:cNvPicPr>
            <a:picLocks noChangeAspect="1"/>
          </p:cNvPicPr>
          <p:nvPr/>
        </p:nvPicPr>
        <p:blipFill>
          <a:blip r:embed="rId2">
            <a:lum bright="-23000" contrast="5000"/>
          </a:blip>
          <a:stretch>
            <a:fillRect/>
          </a:stretch>
        </p:blipFill>
        <p:spPr>
          <a:xfrm>
            <a:off x="4079" y="91072"/>
            <a:ext cx="9144000" cy="6858000"/>
          </a:xfrm>
          <a:prstGeom prst="rect">
            <a:avLst/>
          </a:prstGeom>
        </p:spPr>
      </p:pic>
      <p:sp>
        <p:nvSpPr>
          <p:cNvPr id="3" name="Content Placeholder 2"/>
          <p:cNvSpPr>
            <a:spLocks noGrp="1"/>
          </p:cNvSpPr>
          <p:nvPr>
            <p:ph idx="1"/>
          </p:nvPr>
        </p:nvSpPr>
        <p:spPr>
          <a:xfrm>
            <a:off x="357158" y="1071546"/>
            <a:ext cx="8329642" cy="5483245"/>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p>
            <a:pPr lvl="0" algn="ctr"/>
            <a:r>
              <a:rPr lang="ar-SA" sz="3600" b="1" dirty="0">
                <a:ln w="11430">
                  <a:noFill/>
                </a:ln>
                <a:solidFill>
                  <a:srgbClr val="FFC000"/>
                </a:solidFill>
                <a:effectLst>
                  <a:outerShdw blurRad="80000" dist="40000" dir="5040000" algn="tl">
                    <a:srgbClr val="000000">
                      <a:alpha val="30000"/>
                    </a:srgbClr>
                  </a:outerShdw>
                </a:effectLst>
              </a:rPr>
              <a:t>لمعرفة أي واقع سياسي يجب علينا أن نضع العاطفة جانباً فليس كل من قاتل اليهود على منهج </a:t>
            </a:r>
            <a:r>
              <a:rPr lang="ar-SA" sz="3600" b="1" dirty="0" smtClean="0">
                <a:ln w="11430">
                  <a:noFill/>
                </a:ln>
                <a:solidFill>
                  <a:srgbClr val="FFC000"/>
                </a:solidFill>
                <a:effectLst>
                  <a:outerShdw blurRad="80000" dist="40000" dir="5040000" algn="tl">
                    <a:srgbClr val="000000">
                      <a:alpha val="30000"/>
                    </a:srgbClr>
                  </a:outerShdw>
                </a:effectLst>
              </a:rPr>
              <a:t>صحيح , وليس كل من قاتل الأمريكان والروس على صواب</a:t>
            </a:r>
          </a:p>
          <a:p>
            <a:pPr lvl="0" algn="ctr">
              <a:buNone/>
            </a:pPr>
            <a:endParaRPr lang="ar-SA" sz="2000" b="1" dirty="0" smtClean="0">
              <a:ln w="11430">
                <a:noFill/>
              </a:ln>
              <a:solidFill>
                <a:srgbClr val="FFC000"/>
              </a:solidFill>
              <a:effectLst>
                <a:outerShdw blurRad="80000" dist="40000" dir="5040000" algn="tl">
                  <a:srgbClr val="000000">
                    <a:alpha val="30000"/>
                  </a:srgbClr>
                </a:outerShdw>
              </a:effectLst>
            </a:endParaRPr>
          </a:p>
          <a:p>
            <a:pPr lvl="0" algn="ctr"/>
            <a:r>
              <a:rPr lang="ar-SA" sz="3600" b="1" dirty="0" smtClean="0">
                <a:ln w="11430">
                  <a:noFill/>
                </a:ln>
                <a:solidFill>
                  <a:srgbClr val="FFC000"/>
                </a:solidFill>
                <a:effectLst>
                  <a:outerShdw blurRad="80000" dist="40000" dir="5040000" algn="tl">
                    <a:srgbClr val="000000">
                      <a:alpha val="30000"/>
                    </a:srgbClr>
                  </a:outerShdw>
                </a:effectLst>
              </a:rPr>
              <a:t>علينا أن نتلقى التصريحات بعقولنا منفصله عن مشاعرنا.  </a:t>
            </a:r>
          </a:p>
          <a:p>
            <a:pPr lvl="0" algn="ctr"/>
            <a:r>
              <a:rPr lang="ar-SA" sz="3600" b="1" dirty="0" smtClean="0">
                <a:ln w="11430">
                  <a:noFill/>
                </a:ln>
                <a:solidFill>
                  <a:srgbClr val="FFC000"/>
                </a:solidFill>
                <a:effectLst>
                  <a:outerShdw blurRad="80000" dist="40000" dir="5040000" algn="tl">
                    <a:srgbClr val="000000">
                      <a:alpha val="30000"/>
                    </a:srgbClr>
                  </a:outerShdw>
                </a:effectLst>
              </a:rPr>
              <a:t>فهناك الكثير من التصاريح المضللة وعلينا بربط الأحداث ربطاً صحيحا ، لأننا بالضبط كأننا نبحث عن إبرة في كومة قش </a:t>
            </a:r>
          </a:p>
          <a:p>
            <a:pPr lvl="0">
              <a:buNone/>
            </a:pP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dur="1600">
        <p14:conveyor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1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3" end="3"/>
                                            </p:txEl>
                                          </p:spTgt>
                                        </p:tgtEl>
                                      </p:cBhvr>
                                    </p:animEffect>
                                    <p:set>
                                      <p:cBhvr>
                                        <p:cTn id="28"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صور الموبايل 680.jpg"/>
          <p:cNvPicPr>
            <a:picLocks noChangeAspect="1"/>
          </p:cNvPicPr>
          <p:nvPr/>
        </p:nvPicPr>
        <p:blipFill>
          <a:blip r:embed="rId2"/>
          <a:stretch>
            <a:fillRect/>
          </a:stretch>
        </p:blipFill>
        <p:spPr>
          <a:xfrm>
            <a:off x="0" y="0"/>
            <a:ext cx="9144000" cy="6858000"/>
          </a:xfrm>
          <a:prstGeom prst="rect">
            <a:avLst/>
          </a:prstGeom>
        </p:spPr>
      </p:pic>
      <p:pic>
        <p:nvPicPr>
          <p:cNvPr id="4" name="Content Placeholder 3"/>
          <p:cNvPicPr>
            <a:picLocks noGrp="1"/>
          </p:cNvPicPr>
          <p:nvPr>
            <p:ph idx="1"/>
          </p:nvPr>
        </p:nvPicPr>
        <p:blipFill>
          <a:blip r:embed="rId3"/>
          <a:srcRect l="15170" t="32583" r="15167" b="23423"/>
          <a:stretch>
            <a:fillRect/>
          </a:stretch>
        </p:blipFill>
        <p:spPr bwMode="auto">
          <a:xfrm>
            <a:off x="316200" y="439082"/>
            <a:ext cx="8501122" cy="60722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1110916" y="6000768"/>
            <a:ext cx="1285929" cy="369332"/>
          </a:xfrm>
          <a:prstGeom prst="rect">
            <a:avLst/>
          </a:prstGeom>
        </p:spPr>
        <p:style>
          <a:lnRef idx="2">
            <a:schemeClr val="accent6"/>
          </a:lnRef>
          <a:fillRef idx="1">
            <a:schemeClr val="lt1"/>
          </a:fillRef>
          <a:effectRef idx="0">
            <a:schemeClr val="accent6"/>
          </a:effectRef>
          <a:fontRef idx="minor">
            <a:schemeClr val="dk1"/>
          </a:fontRef>
        </p:style>
        <p:txBody>
          <a:bodyPr wrap="none" rtlCol="1">
            <a:spAutoFit/>
          </a:bodyPr>
          <a:lstStyle/>
          <a:p>
            <a:r>
              <a:rPr lang="ar-SA" b="1" dirty="0" smtClean="0"/>
              <a:t>د.جاسم سلطان</a:t>
            </a:r>
            <a:endParaRPr lang="ar-SA" b="1" dirty="0"/>
          </a:p>
        </p:txBody>
      </p:sp>
    </p:spTree>
  </p:cSld>
  <p:clrMapOvr>
    <a:masterClrMapping/>
  </p:clrMapOvr>
  <mc:AlternateContent xmlns:mc="http://schemas.openxmlformats.org/markup-compatibility/2006">
    <mc:Choice xmlns="" xmlns:p14="http://schemas.microsoft.com/office/powerpoint/2010/main" Requires="p14">
      <p:transition spd="slow" p14:dur="1600">
        <p14:prism dir="r"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wipe(down)">
                                      <p:cBhvr>
                                        <p:cTn id="12" dur="500"/>
                                        <p:tgtEl>
                                          <p:spTgt spid="7">
                                            <p:bg/>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عقل.jpg"/>
          <p:cNvPicPr>
            <a:picLocks noChangeAspect="1"/>
          </p:cNvPicPr>
          <p:nvPr/>
        </p:nvPicPr>
        <p:blipFill>
          <a:blip r:embed="rId2">
            <a:lum bright="-23000" contrast="5000"/>
          </a:blip>
          <a:stretch>
            <a:fillRect/>
          </a:stretch>
        </p:blipFill>
        <p:spPr>
          <a:xfrm>
            <a:off x="0" y="71462"/>
            <a:ext cx="9144000" cy="6858000"/>
          </a:xfrm>
          <a:prstGeom prst="rect">
            <a:avLst/>
          </a:prstGeom>
        </p:spPr>
      </p:pic>
      <p:sp>
        <p:nvSpPr>
          <p:cNvPr id="3" name="Content Placeholder 2"/>
          <p:cNvSpPr>
            <a:spLocks noGrp="1"/>
          </p:cNvSpPr>
          <p:nvPr>
            <p:ph idx="1"/>
          </p:nvPr>
        </p:nvSpPr>
        <p:spPr>
          <a:xfrm>
            <a:off x="357158" y="2714620"/>
            <a:ext cx="8329642" cy="1357322"/>
          </a:xfrm>
        </p:spPr>
        <p:txBody>
          <a:bodyPr>
            <a:normAutofit/>
            <a:scene3d>
              <a:camera prst="orthographicFront"/>
              <a:lightRig rig="glow" dir="tl">
                <a:rot lat="0" lon="0" rev="5400000"/>
              </a:lightRig>
            </a:scene3d>
            <a:sp3d contourW="12700">
              <a:bevelT w="25400" h="25400"/>
              <a:contourClr>
                <a:schemeClr val="accent6">
                  <a:shade val="73000"/>
                </a:schemeClr>
              </a:contourClr>
            </a:sp3d>
          </a:bodyPr>
          <a:lstStyle/>
          <a:p>
            <a:pPr lvl="0" algn="ctr"/>
            <a:r>
              <a:rPr lang="ar-SA" sz="5400" b="1" dirty="0" smtClean="0">
                <a:ln w="11430">
                  <a:noFill/>
                </a:ln>
                <a:solidFill>
                  <a:srgbClr val="FFC000"/>
                </a:solidFill>
                <a:effectLst>
                  <a:outerShdw blurRad="80000" dist="40000" dir="5040000" algn="tl">
                    <a:srgbClr val="000000">
                      <a:alpha val="30000"/>
                    </a:srgbClr>
                  </a:outerShdw>
                </a:effectLst>
              </a:rPr>
              <a:t>التصريحات السياسية </a:t>
            </a:r>
          </a:p>
          <a:p>
            <a:pPr lvl="0">
              <a:buNone/>
            </a:pP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endParaRPr lang="ar-SA"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descr="بزل 1.png"/>
          <p:cNvPicPr>
            <a:picLocks noChangeAspect="1"/>
          </p:cNvPicPr>
          <p:nvPr/>
        </p:nvPicPr>
        <p:blipFill>
          <a:blip r:embed="rId3"/>
          <a:stretch>
            <a:fillRect/>
          </a:stretch>
        </p:blipFill>
        <p:spPr>
          <a:xfrm>
            <a:off x="857224" y="3857628"/>
            <a:ext cx="1157286" cy="1157286"/>
          </a:xfrm>
          <a:prstGeom prst="rect">
            <a:avLst/>
          </a:prstGeom>
        </p:spPr>
      </p:pic>
      <p:pic>
        <p:nvPicPr>
          <p:cNvPr id="6" name="Picture 5" descr="بزل 1.png"/>
          <p:cNvPicPr>
            <a:picLocks noChangeAspect="1"/>
          </p:cNvPicPr>
          <p:nvPr/>
        </p:nvPicPr>
        <p:blipFill>
          <a:blip r:embed="rId3"/>
          <a:stretch>
            <a:fillRect/>
          </a:stretch>
        </p:blipFill>
        <p:spPr>
          <a:xfrm>
            <a:off x="6572264" y="4786322"/>
            <a:ext cx="1857356" cy="1857356"/>
          </a:xfrm>
          <a:prstGeom prst="rect">
            <a:avLst/>
          </a:prstGeom>
        </p:spPr>
      </p:pic>
      <p:pic>
        <p:nvPicPr>
          <p:cNvPr id="7" name="Picture 6" descr="بزل 3png.jpg"/>
          <p:cNvPicPr>
            <a:picLocks noChangeAspect="1"/>
          </p:cNvPicPr>
          <p:nvPr/>
        </p:nvPicPr>
        <p:blipFill>
          <a:blip r:embed="rId4">
            <a:clrChange>
              <a:clrFrom>
                <a:srgbClr val="FFFFFF"/>
              </a:clrFrom>
              <a:clrTo>
                <a:srgbClr val="FFFFFF">
                  <a:alpha val="0"/>
                </a:srgbClr>
              </a:clrTo>
            </a:clrChange>
          </a:blip>
          <a:srcRect b="16320"/>
          <a:stretch>
            <a:fillRect/>
          </a:stretch>
        </p:blipFill>
        <p:spPr>
          <a:xfrm>
            <a:off x="6500826" y="642918"/>
            <a:ext cx="1707381" cy="1428736"/>
          </a:xfrm>
          <a:prstGeom prst="rect">
            <a:avLst/>
          </a:prstGeom>
        </p:spPr>
      </p:pic>
      <p:pic>
        <p:nvPicPr>
          <p:cNvPr id="8" name="Picture 7" descr="بزل 4.png"/>
          <p:cNvPicPr>
            <a:picLocks noChangeAspect="1"/>
          </p:cNvPicPr>
          <p:nvPr/>
        </p:nvPicPr>
        <p:blipFill>
          <a:blip r:embed="rId5"/>
          <a:stretch>
            <a:fillRect/>
          </a:stretch>
        </p:blipFill>
        <p:spPr>
          <a:xfrm rot="1480777">
            <a:off x="7150833" y="3007438"/>
            <a:ext cx="1357322" cy="1357322"/>
          </a:xfrm>
          <a:prstGeom prst="rect">
            <a:avLst/>
          </a:prstGeom>
        </p:spPr>
      </p:pic>
      <p:pic>
        <p:nvPicPr>
          <p:cNvPr id="10" name="Picture 9" descr="بزل اكس 2.jpg"/>
          <p:cNvPicPr>
            <a:picLocks noChangeAspect="1"/>
          </p:cNvPicPr>
          <p:nvPr/>
        </p:nvPicPr>
        <p:blipFill>
          <a:blip r:embed="rId6">
            <a:clrChange>
              <a:clrFrom>
                <a:srgbClr val="FFFFFF"/>
              </a:clrFrom>
              <a:clrTo>
                <a:srgbClr val="FFFFFF">
                  <a:alpha val="0"/>
                </a:srgbClr>
              </a:clrTo>
            </a:clrChange>
          </a:blip>
          <a:stretch>
            <a:fillRect/>
          </a:stretch>
        </p:blipFill>
        <p:spPr>
          <a:xfrm>
            <a:off x="2643174" y="5743495"/>
            <a:ext cx="1114505" cy="1114505"/>
          </a:xfrm>
          <a:prstGeom prst="rect">
            <a:avLst/>
          </a:prstGeom>
        </p:spPr>
      </p:pic>
      <p:pic>
        <p:nvPicPr>
          <p:cNvPr id="11" name="Picture 10" descr="بزل 2.png"/>
          <p:cNvPicPr>
            <a:picLocks noChangeAspect="1"/>
          </p:cNvPicPr>
          <p:nvPr/>
        </p:nvPicPr>
        <p:blipFill>
          <a:blip r:embed="rId7">
            <a:clrChange>
              <a:clrFrom>
                <a:srgbClr val="FFFFFF"/>
              </a:clrFrom>
              <a:clrTo>
                <a:srgbClr val="FFFFFF">
                  <a:alpha val="0"/>
                </a:srgbClr>
              </a:clrTo>
            </a:clrChange>
          </a:blip>
          <a:stretch>
            <a:fillRect/>
          </a:stretch>
        </p:blipFill>
        <p:spPr>
          <a:xfrm>
            <a:off x="642910" y="1428736"/>
            <a:ext cx="1357322" cy="1248166"/>
          </a:xfrm>
          <a:prstGeom prst="rect">
            <a:avLst/>
          </a:prstGeom>
        </p:spPr>
      </p:pic>
      <p:pic>
        <p:nvPicPr>
          <p:cNvPr id="12" name="Picture 11" descr="بزل اكس1.jpg"/>
          <p:cNvPicPr>
            <a:picLocks noChangeAspect="1"/>
          </p:cNvPicPr>
          <p:nvPr/>
        </p:nvPicPr>
        <p:blipFill>
          <a:blip r:embed="rId8">
            <a:clrChange>
              <a:clrFrom>
                <a:srgbClr val="FFFFFF"/>
              </a:clrFrom>
              <a:clrTo>
                <a:srgbClr val="FFFFFF">
                  <a:alpha val="0"/>
                </a:srgbClr>
              </a:clrTo>
            </a:clrChange>
          </a:blip>
          <a:srcRect t="15611" r="50000" b="20524"/>
          <a:stretch>
            <a:fillRect/>
          </a:stretch>
        </p:blipFill>
        <p:spPr>
          <a:xfrm>
            <a:off x="3428992" y="0"/>
            <a:ext cx="1476365" cy="1214422"/>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500"/>
                                        <p:tgtEl>
                                          <p:spTgt spid="3">
                                            <p:txEl>
                                              <p:pRg st="0" end="0"/>
                                            </p:txEl>
                                          </p:spTgt>
                                        </p:tgtEl>
                                      </p:cBhvr>
                                    </p:animEffect>
                                  </p:childTnLst>
                                </p:cTn>
                              </p:par>
                            </p:childTnLst>
                          </p:cTn>
                        </p:par>
                        <p:par>
                          <p:cTn id="10" fill="hold">
                            <p:stCondLst>
                              <p:cond delay="1500"/>
                            </p:stCondLst>
                            <p:childTnLst>
                              <p:par>
                                <p:cTn id="11" presetID="6"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par>
                                <p:cTn id="23" presetID="6" presetClass="entr" presetSubtype="16"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6"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par>
                                <p:cTn id="29" presetID="6"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496" y="0"/>
            <a:ext cx="4686304" cy="6572272"/>
          </a:xfrm>
        </p:spPr>
        <p:txBody>
          <a:bodyPr>
            <a:normAutofit fontScale="92500" lnSpcReduction="20000"/>
          </a:bodyPr>
          <a:lstStyle/>
          <a:p>
            <a:pPr lvl="0" algn="ctr"/>
            <a:endParaRPr lang="ar-SA" sz="4000" b="1" dirty="0" smtClean="0">
              <a:solidFill>
                <a:srgbClr val="FFFF00"/>
              </a:solidFill>
            </a:endParaRPr>
          </a:p>
          <a:p>
            <a:pPr lvl="0" algn="just"/>
            <a:r>
              <a:rPr lang="ar-SA" sz="4000" b="1" dirty="0" smtClean="0">
                <a:solidFill>
                  <a:srgbClr val="FFFF00"/>
                </a:solidFill>
              </a:rPr>
              <a:t>يجب </a:t>
            </a:r>
            <a:r>
              <a:rPr lang="ar-SA" sz="4000" b="1" dirty="0">
                <a:solidFill>
                  <a:srgbClr val="FFFF00"/>
                </a:solidFill>
              </a:rPr>
              <a:t>فهم الثوابت </a:t>
            </a:r>
            <a:r>
              <a:rPr lang="ar-SA" sz="4000" b="1" dirty="0" smtClean="0">
                <a:solidFill>
                  <a:srgbClr val="FFFF00"/>
                </a:solidFill>
              </a:rPr>
              <a:t>والفكر لكل الدول ومدى قوة </a:t>
            </a:r>
            <a:r>
              <a:rPr lang="ar-SA" sz="4000" b="1" dirty="0" err="1" smtClean="0">
                <a:solidFill>
                  <a:srgbClr val="FFFF00"/>
                </a:solidFill>
              </a:rPr>
              <a:t>ثوابتها</a:t>
            </a:r>
            <a:r>
              <a:rPr lang="ar-SA" sz="4000" b="1" dirty="0" smtClean="0">
                <a:solidFill>
                  <a:srgbClr val="FFFF00"/>
                </a:solidFill>
              </a:rPr>
              <a:t> وأهداف أفكارها  </a:t>
            </a:r>
            <a:r>
              <a:rPr lang="ar-SA" sz="4000" b="1" dirty="0">
                <a:solidFill>
                  <a:srgbClr val="FFFF00"/>
                </a:solidFill>
              </a:rPr>
              <a:t>لأن لكل دولة في العالم ثوابت فمن ثوابت أمريكا فرض النظام الرأسمالي على الدول الأخرى وكذلك من ثوابتها انها لا تسمح لأي دولة أن تشاركها في التفرد بالنظام الدولي الجديد</a:t>
            </a:r>
            <a:r>
              <a:rPr lang="en-US" sz="4000" b="1" dirty="0">
                <a:solidFill>
                  <a:srgbClr val="FFFF00"/>
                </a:solidFill>
              </a:rPr>
              <a:t>.</a:t>
            </a:r>
            <a:br>
              <a:rPr lang="en-US" sz="4000" b="1" dirty="0">
                <a:solidFill>
                  <a:srgbClr val="FFFF00"/>
                </a:solidFill>
              </a:rPr>
            </a:br>
            <a:endParaRPr lang="en-US" sz="4000" dirty="0">
              <a:solidFill>
                <a:srgbClr val="FFFF00"/>
              </a:solidFill>
            </a:endParaRPr>
          </a:p>
          <a:p>
            <a:endParaRPr lang="ar-SA" dirty="0"/>
          </a:p>
        </p:txBody>
      </p:sp>
      <p:pic>
        <p:nvPicPr>
          <p:cNvPr id="4" name="Picture 3" descr="الرأسمالية.jpg"/>
          <p:cNvPicPr>
            <a:picLocks noChangeAspect="1"/>
          </p:cNvPicPr>
          <p:nvPr/>
        </p:nvPicPr>
        <p:blipFill>
          <a:blip r:embed="rId2"/>
          <a:stretch>
            <a:fillRect/>
          </a:stretch>
        </p:blipFill>
        <p:spPr>
          <a:xfrm>
            <a:off x="323528" y="928670"/>
            <a:ext cx="2962588" cy="457203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2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2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2000"/>
                                        <p:tgtEl>
                                          <p:spTgt spid="3">
                                            <p:txEl>
                                              <p:pRg st="1" end="1"/>
                                            </p:txEl>
                                          </p:spTgt>
                                        </p:tgtEl>
                                      </p:cBhvr>
                                    </p:animEffect>
                                  </p:childTnLst>
                                </p:cTn>
                              </p:par>
                            </p:childTnLst>
                          </p:cTn>
                        </p:par>
                        <p:par>
                          <p:cTn id="10" fill="hold">
                            <p:stCondLst>
                              <p:cond delay="2250"/>
                            </p:stCondLst>
                            <p:childTnLst>
                              <p:par>
                                <p:cTn id="11" presetID="16" presetClass="entr" presetSubtype="2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428604"/>
            <a:ext cx="8229600" cy="4525963"/>
          </a:xfrm>
        </p:spPr>
        <p:txBody>
          <a:bodyPr/>
          <a:lstStyle/>
          <a:p>
            <a:pPr lvl="0" algn="ctr"/>
            <a:r>
              <a:rPr lang="en-US" sz="4000" b="1" dirty="0">
                <a:solidFill>
                  <a:srgbClr val="FFFF00"/>
                </a:solidFill>
              </a:rPr>
              <a:t> </a:t>
            </a:r>
            <a:r>
              <a:rPr lang="ar-SA" sz="4000" b="1" dirty="0">
                <a:solidFill>
                  <a:srgbClr val="FFFF00"/>
                </a:solidFill>
              </a:rPr>
              <a:t>فهم السياسة عبارة عن حلقات مترابطة كي نستطيع فهمها يجب علينا أن لا نقطع أي حلقة بإهمال تتبعها وإلا سيصبح حالنا كمن ينتظر في محطة القطار بعد فوات </a:t>
            </a:r>
            <a:r>
              <a:rPr lang="ar-SA" sz="4000" b="1" dirty="0" smtClean="0">
                <a:solidFill>
                  <a:srgbClr val="FFFF00"/>
                </a:solidFill>
              </a:rPr>
              <a:t>الآوان.</a:t>
            </a:r>
            <a:endParaRPr lang="en-US" sz="4000" dirty="0">
              <a:solidFill>
                <a:srgbClr val="FFFF00"/>
              </a:solidFill>
            </a:endParaRPr>
          </a:p>
          <a:p>
            <a:endParaRPr lang="ar-SA" dirty="0"/>
          </a:p>
        </p:txBody>
      </p:sp>
      <p:pic>
        <p:nvPicPr>
          <p:cNvPr id="5" name="Picture 4" descr="لا تقفذ.gif"/>
          <p:cNvPicPr>
            <a:picLocks noChangeAspect="1"/>
          </p:cNvPicPr>
          <p:nvPr/>
        </p:nvPicPr>
        <p:blipFill>
          <a:blip r:embed="rId2"/>
          <a:stretch>
            <a:fillRect/>
          </a:stretch>
        </p:blipFill>
        <p:spPr>
          <a:xfrm>
            <a:off x="3929058" y="3214686"/>
            <a:ext cx="2081213" cy="3224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 xmlns:p14="http://schemas.microsoft.com/office/powerpoint/2010/main" Requires="p14">
      <p:transition spd="slow" p14:dur="1600">
        <p14:prism dir="r"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500"/>
                                        <p:tgtEl>
                                          <p:spTgt spid="3">
                                            <p:txEl>
                                              <p:pRg st="0" end="0"/>
                                            </p:txEl>
                                          </p:spTgt>
                                        </p:tgtEl>
                                      </p:cBhvr>
                                    </p:animEffect>
                                  </p:childTnLst>
                                </p:cTn>
                              </p:par>
                            </p:childTnLst>
                          </p:cTn>
                        </p:par>
                        <p:par>
                          <p:cTn id="10" fill="hold">
                            <p:stCondLst>
                              <p:cond delay="1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2000240"/>
            <a:ext cx="8229600" cy="4525963"/>
          </a:xfrm>
        </p:spPr>
        <p:txBody>
          <a:bodyPr/>
          <a:lstStyle/>
          <a:p>
            <a:pPr lvl="0" algn="ctr"/>
            <a:r>
              <a:rPr lang="ar-SA" sz="3600" b="1" dirty="0">
                <a:solidFill>
                  <a:srgbClr val="FFFF00"/>
                </a:solidFill>
              </a:rPr>
              <a:t>بما أنه ليس هناك قواعد ثابتة في السياسات الدولية سنجد صعوبة في فهم الأحداث والتحليل السياسي لذلك يجب علينا متابعة وملاحظة وربط الأحداث بعضها ببعض, لأن التحليل السياسي يحتاج لمعلومات </a:t>
            </a:r>
            <a:r>
              <a:rPr lang="ar-SA" sz="3600" b="1" u="sng" dirty="0">
                <a:solidFill>
                  <a:srgbClr val="FFFF00"/>
                </a:solidFill>
              </a:rPr>
              <a:t>وليس لتخيلات</a:t>
            </a:r>
            <a:r>
              <a:rPr lang="ar-SA" sz="3600" b="1" dirty="0">
                <a:solidFill>
                  <a:srgbClr val="FFFF00"/>
                </a:solidFill>
              </a:rPr>
              <a:t> كي يُبنى عليه موقف سياسي وربطه بالواقع ربطاً صحيحاً .</a:t>
            </a:r>
            <a:endParaRPr lang="en-US" sz="3600" dirty="0">
              <a:solidFill>
                <a:srgbClr val="FFFF00"/>
              </a:solidFill>
            </a:endParaRPr>
          </a:p>
          <a:p>
            <a:endParaRPr lang="ar-SA" dirty="0"/>
          </a:p>
        </p:txBody>
      </p:sp>
      <p:pic>
        <p:nvPicPr>
          <p:cNvPr id="4" name="Picture 3" descr="السياسة2.png"/>
          <p:cNvPicPr>
            <a:picLocks noChangeAspect="1"/>
          </p:cNvPicPr>
          <p:nvPr/>
        </p:nvPicPr>
        <p:blipFill>
          <a:blip r:embed="rId2"/>
          <a:stretch>
            <a:fillRect/>
          </a:stretch>
        </p:blipFill>
        <p:spPr>
          <a:xfrm>
            <a:off x="2786050" y="0"/>
            <a:ext cx="3810868" cy="2071678"/>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slow" p14:dur="3900">
        <p14:glitter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1500"/>
                                        <p:tgtEl>
                                          <p:spTgt spid="3">
                                            <p:txEl>
                                              <p:pRg st="0" end="0"/>
                                            </p:txEl>
                                          </p:spTgt>
                                        </p:tgtEl>
                                      </p:cBhvr>
                                    </p:animEffect>
                                  </p:childTnLst>
                                </p:cTn>
                              </p:par>
                            </p:childTnLst>
                          </p:cTn>
                        </p:par>
                        <p:par>
                          <p:cTn id="8" fill="hold">
                            <p:stCondLst>
                              <p:cond delay="1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1670" y="428604"/>
            <a:ext cx="7072330" cy="5429264"/>
          </a:xfrm>
        </p:spPr>
        <p:txBody>
          <a:bodyPr/>
          <a:lstStyle/>
          <a:p>
            <a:pPr>
              <a:buNone/>
            </a:pPr>
            <a:endParaRPr lang="en-US" dirty="0"/>
          </a:p>
          <a:p>
            <a:pPr lvl="0" algn="ctr"/>
            <a:r>
              <a:rPr lang="ar-SA" sz="3600" b="1" dirty="0">
                <a:solidFill>
                  <a:srgbClr val="FFFF00"/>
                </a:solidFill>
              </a:rPr>
              <a:t>الأراء السياسية أغلبها ظني لأنها مبنية على ربط الأحداث بعضها ببعض وليست مبنية على معلومات فيجب علينا أن نملك أدلة سياسية قوية كي نثبت هذه الآراء ونقنع غيرنا بها</a:t>
            </a:r>
            <a:r>
              <a:rPr lang="en-US" sz="3600" b="1" dirty="0">
                <a:solidFill>
                  <a:srgbClr val="FFFF00"/>
                </a:solidFill>
              </a:rPr>
              <a:t>.</a:t>
            </a:r>
            <a:endParaRPr lang="en-US" sz="3600" dirty="0">
              <a:solidFill>
                <a:srgbClr val="FFFF00"/>
              </a:solidFill>
            </a:endParaRPr>
          </a:p>
          <a:p>
            <a:endParaRPr lang="ar-SA" dirty="0"/>
          </a:p>
        </p:txBody>
      </p:sp>
      <p:pic>
        <p:nvPicPr>
          <p:cNvPr id="4" name="Picture 3" descr="دليل.jpg"/>
          <p:cNvPicPr>
            <a:picLocks noChangeAspect="1"/>
          </p:cNvPicPr>
          <p:nvPr/>
        </p:nvPicPr>
        <p:blipFill>
          <a:blip r:embed="rId2"/>
          <a:stretch>
            <a:fillRect/>
          </a:stretch>
        </p:blipFill>
        <p:spPr>
          <a:xfrm>
            <a:off x="0" y="3643314"/>
            <a:ext cx="3643306" cy="3214686"/>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1750"/>
                                        <p:tgtEl>
                                          <p:spTgt spid="3">
                                            <p:txEl>
                                              <p:pRg st="1" end="1"/>
                                            </p:txEl>
                                          </p:spTgt>
                                        </p:tgtEl>
                                      </p:cBhvr>
                                    </p:animEffect>
                                  </p:childTnLst>
                                </p:cTn>
                              </p:par>
                            </p:childTnLst>
                          </p:cTn>
                        </p:par>
                        <p:par>
                          <p:cTn id="8" fill="hold">
                            <p:stCondLst>
                              <p:cond delay="175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250"/>
                                  </p:stCondLst>
                                  <p:childTnLst>
                                    <p:animEffect transition="out" filter="barn(inVertical)">
                                      <p:cBhvr>
                                        <p:cTn id="16" dur="1000"/>
                                        <p:tgtEl>
                                          <p:spTgt spid="3">
                                            <p:txEl>
                                              <p:pRg st="1" end="1"/>
                                            </p:txEl>
                                          </p:spTgt>
                                        </p:tgtEl>
                                      </p:cBhvr>
                                    </p:animEffect>
                                    <p:set>
                                      <p:cBhvr>
                                        <p:cTn id="17" dur="1" fill="hold">
                                          <p:stCondLst>
                                            <p:cond delay="999"/>
                                          </p:stCondLst>
                                        </p:cTn>
                                        <p:tgtEl>
                                          <p:spTgt spid="3">
                                            <p:txEl>
                                              <p:pRg st="1" end="1"/>
                                            </p:txEl>
                                          </p:spTgt>
                                        </p:tgtEl>
                                        <p:attrNameLst>
                                          <p:attrName>style.visibility</p:attrName>
                                        </p:attrNameLst>
                                      </p:cBhvr>
                                      <p:to>
                                        <p:strVal val="hidden"/>
                                      </p:to>
                                    </p:set>
                                  </p:childTnLst>
                                </p:cTn>
                              </p:par>
                              <p:par>
                                <p:cTn id="18" presetID="16" presetClass="exit" presetSubtype="21" fill="hold" nodeType="withEffect">
                                  <p:stCondLst>
                                    <p:cond delay="250"/>
                                  </p:stCondLst>
                                  <p:childTnLst>
                                    <p:animEffect transition="out" filter="barn(inVertical)">
                                      <p:cBhvr>
                                        <p:cTn id="19" dur="1000"/>
                                        <p:tgtEl>
                                          <p:spTgt spid="4"/>
                                        </p:tgtEl>
                                      </p:cBhvr>
                                    </p:animEffect>
                                    <p:set>
                                      <p:cBhvr>
                                        <p:cTn id="20"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0562" y="785794"/>
            <a:ext cx="3714776" cy="5340369"/>
          </a:xfrm>
        </p:spPr>
        <p:txBody>
          <a:bodyPr/>
          <a:lstStyle/>
          <a:p>
            <a:pPr>
              <a:buNone/>
            </a:pPr>
            <a:endParaRPr lang="en-US" dirty="0"/>
          </a:p>
          <a:p>
            <a:pPr lvl="0" algn="ctr"/>
            <a:r>
              <a:rPr lang="ar-SA" sz="4000" b="1" dirty="0">
                <a:solidFill>
                  <a:srgbClr val="FFFF00"/>
                </a:solidFill>
              </a:rPr>
              <a:t>الحوادث اليومية في السياسة لا بد أن نربطها بالأسس لا بالفروع كي نصل لنتيجة صحيحة في التحليل.</a:t>
            </a:r>
            <a:endParaRPr lang="en-US" sz="4000" dirty="0">
              <a:solidFill>
                <a:srgbClr val="FFFF00"/>
              </a:solidFill>
            </a:endParaRPr>
          </a:p>
          <a:p>
            <a:endParaRPr lang="ar-SA" dirty="0"/>
          </a:p>
        </p:txBody>
      </p:sp>
      <p:pic>
        <p:nvPicPr>
          <p:cNvPr id="4" name="Picture 3" descr="stakeholder_relationship.jpg"/>
          <p:cNvPicPr>
            <a:picLocks noChangeAspect="1"/>
          </p:cNvPicPr>
          <p:nvPr/>
        </p:nvPicPr>
        <p:blipFill>
          <a:blip r:embed="rId2"/>
          <a:stretch>
            <a:fillRect/>
          </a:stretch>
        </p:blipFill>
        <p:spPr>
          <a:xfrm>
            <a:off x="214282" y="1285860"/>
            <a:ext cx="3500430" cy="4429157"/>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2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225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anim calcmode="lin" valueType="num">
                                      <p:cBhvr>
                                        <p:cTn id="12" dur="1500" fill="hold"/>
                                        <p:tgtEl>
                                          <p:spTgt spid="4"/>
                                        </p:tgtEl>
                                        <p:attrNameLst>
                                          <p:attrName>ppt_x</p:attrName>
                                        </p:attrNameLst>
                                      </p:cBhvr>
                                      <p:tavLst>
                                        <p:tav tm="0">
                                          <p:val>
                                            <p:strVal val="#ppt_x"/>
                                          </p:val>
                                        </p:tav>
                                        <p:tav tm="100000">
                                          <p:val>
                                            <p:strVal val="#ppt_x"/>
                                          </p:val>
                                        </p:tav>
                                      </p:tavLst>
                                    </p:anim>
                                    <p:anim calcmode="lin" valueType="num">
                                      <p:cBhvr>
                                        <p:cTn id="13" dur="1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642918"/>
            <a:ext cx="8229600" cy="4525963"/>
          </a:xfrm>
        </p:spPr>
        <p:txBody>
          <a:bodyPr>
            <a:scene3d>
              <a:camera prst="orthographicFront"/>
              <a:lightRig rig="soft" dir="t">
                <a:rot lat="0" lon="0" rev="10800000"/>
              </a:lightRig>
            </a:scene3d>
            <a:sp3d>
              <a:bevelT w="27940" h="12700"/>
              <a:contourClr>
                <a:srgbClr val="DDDDDD"/>
              </a:contourClr>
            </a:sp3d>
          </a:bodyPr>
          <a:lstStyle/>
          <a:p>
            <a:pPr lvl="0" algn="ctr"/>
            <a:r>
              <a:rPr lang="ar-SA" sz="4000" b="1" spc="150" dirty="0">
                <a:ln w="11430">
                  <a:solidFill>
                    <a:srgbClr val="FFFF00"/>
                  </a:solidFill>
                </a:ln>
                <a:solidFill>
                  <a:srgbClr val="F8F8F8"/>
                </a:solidFill>
                <a:effectLst>
                  <a:outerShdw blurRad="25400" algn="tl" rotWithShape="0">
                    <a:srgbClr val="000000">
                      <a:alpha val="43000"/>
                    </a:srgbClr>
                  </a:outerShdw>
                </a:effectLst>
              </a:rPr>
              <a:t>يجب فهم وملاحظة التحولات الدولية </a:t>
            </a:r>
            <a:r>
              <a:rPr lang="ar-SA" sz="4000" b="1" u="sng" spc="150" dirty="0" smtClean="0">
                <a:ln w="11430">
                  <a:solidFill>
                    <a:srgbClr val="FFFF00"/>
                  </a:solidFill>
                </a:ln>
                <a:solidFill>
                  <a:srgbClr val="F8F8F8"/>
                </a:solidFill>
                <a:effectLst>
                  <a:outerShdw blurRad="25400" algn="tl" rotWithShape="0">
                    <a:srgbClr val="000000">
                      <a:alpha val="43000"/>
                    </a:srgbClr>
                  </a:outerShdw>
                </a:effectLst>
              </a:rPr>
              <a:t>ومقدراها</a:t>
            </a:r>
            <a:r>
              <a:rPr lang="ar-SA" sz="4000" b="1" spc="150" dirty="0" smtClean="0">
                <a:ln w="11430">
                  <a:solidFill>
                    <a:srgbClr val="FFFF00"/>
                  </a:solidFill>
                </a:ln>
                <a:solidFill>
                  <a:srgbClr val="F8F8F8"/>
                </a:solidFill>
                <a:effectLst>
                  <a:outerShdw blurRad="25400" algn="tl" rotWithShape="0">
                    <a:srgbClr val="000000">
                      <a:alpha val="43000"/>
                    </a:srgbClr>
                  </a:outerShdw>
                </a:effectLst>
              </a:rPr>
              <a:t> والإرتباطات </a:t>
            </a:r>
            <a:r>
              <a:rPr lang="ar-SA" sz="4000" b="1" spc="150" dirty="0">
                <a:ln w="11430">
                  <a:solidFill>
                    <a:srgbClr val="FFFF00"/>
                  </a:solidFill>
                </a:ln>
                <a:solidFill>
                  <a:srgbClr val="F8F8F8"/>
                </a:solidFill>
                <a:effectLst>
                  <a:outerShdw blurRad="25400" algn="tl" rotWithShape="0">
                    <a:srgbClr val="000000">
                      <a:alpha val="43000"/>
                    </a:srgbClr>
                  </a:outerShdw>
                </a:effectLst>
              </a:rPr>
              <a:t>السياسية </a:t>
            </a:r>
            <a:endParaRPr lang="ar-SA" sz="4000" b="1" spc="150" dirty="0" smtClean="0">
              <a:ln w="11430">
                <a:solidFill>
                  <a:srgbClr val="FFFF00"/>
                </a:solidFill>
              </a:ln>
              <a:solidFill>
                <a:srgbClr val="F8F8F8"/>
              </a:solidFill>
              <a:effectLst>
                <a:outerShdw blurRad="25400" algn="tl" rotWithShape="0">
                  <a:srgbClr val="000000">
                    <a:alpha val="43000"/>
                  </a:srgbClr>
                </a:outerShdw>
              </a:effectLst>
            </a:endParaRPr>
          </a:p>
          <a:p>
            <a:pPr marL="1622425" lvl="0">
              <a:tabLst>
                <a:tab pos="1616075" algn="l"/>
              </a:tabLst>
            </a:pPr>
            <a:r>
              <a:rPr lang="ar-SA" sz="3600" b="1" spc="150" dirty="0" smtClean="0">
                <a:ln w="11430"/>
                <a:solidFill>
                  <a:srgbClr val="FFC000"/>
                </a:solidFill>
                <a:effectLst>
                  <a:outerShdw blurRad="25400" algn="tl" rotWithShape="0">
                    <a:srgbClr val="000000">
                      <a:alpha val="43000"/>
                    </a:srgbClr>
                  </a:outerShdw>
                </a:effectLst>
              </a:rPr>
              <a:t>مثلا</a:t>
            </a:r>
            <a:r>
              <a:rPr lang="ar-SA" sz="3600" spc="150" dirty="0" smtClean="0">
                <a:ln w="11430"/>
                <a:solidFill>
                  <a:srgbClr val="FFC000"/>
                </a:solidFill>
                <a:effectLst>
                  <a:outerShdw blurRad="25400" algn="tl" rotWithShape="0">
                    <a:srgbClr val="000000">
                      <a:alpha val="43000"/>
                    </a:srgbClr>
                  </a:outerShdw>
                </a:effectLst>
              </a:rPr>
              <a:t> : </a:t>
            </a:r>
            <a:r>
              <a:rPr lang="ar-SA" spc="150" dirty="0" smtClean="0">
                <a:ln w="11430"/>
                <a:solidFill>
                  <a:srgbClr val="FFC000"/>
                </a:solidFill>
                <a:effectLst>
                  <a:outerShdw blurRad="25400" algn="tl" rotWithShape="0">
                    <a:srgbClr val="000000">
                      <a:alpha val="43000"/>
                    </a:srgbClr>
                  </a:outerShdw>
                </a:effectLst>
              </a:rPr>
              <a:t>موت الملك عبدالله ... </a:t>
            </a:r>
          </a:p>
          <a:p>
            <a:pPr marL="1622425" lvl="0">
              <a:tabLst>
                <a:tab pos="1616075" algn="l"/>
              </a:tabLst>
            </a:pPr>
            <a:r>
              <a:rPr lang="ar-SA" spc="150" dirty="0" smtClean="0">
                <a:ln w="11430"/>
                <a:solidFill>
                  <a:srgbClr val="FFC000"/>
                </a:solidFill>
                <a:effectLst>
                  <a:outerShdw blurRad="25400" algn="tl" rotWithShape="0">
                    <a:srgbClr val="000000">
                      <a:alpha val="43000"/>
                    </a:srgbClr>
                  </a:outerShdw>
                </a:effectLst>
              </a:rPr>
              <a:t>التصريحات الاعلامية المغربية الأخيرة</a:t>
            </a:r>
            <a:r>
              <a:rPr lang="ar-SA" sz="3600" spc="150" dirty="0" smtClean="0">
                <a:ln w="11430"/>
                <a:solidFill>
                  <a:srgbClr val="FFC000"/>
                </a:solidFill>
                <a:effectLst>
                  <a:outerShdw blurRad="25400" algn="tl" rotWithShape="0">
                    <a:srgbClr val="000000">
                      <a:alpha val="43000"/>
                    </a:srgbClr>
                  </a:outerShdw>
                </a:effectLst>
              </a:rPr>
              <a:t>.</a:t>
            </a:r>
            <a:endParaRPr lang="en-US" sz="3600" spc="150" dirty="0">
              <a:ln w="11430"/>
              <a:solidFill>
                <a:srgbClr val="FFC000"/>
              </a:solidFill>
              <a:effectLst>
                <a:outerShdw blurRad="25400" algn="tl" rotWithShape="0">
                  <a:srgbClr val="000000">
                    <a:alpha val="43000"/>
                  </a:srgbClr>
                </a:outerShdw>
              </a:effectLst>
            </a:endParaRPr>
          </a:p>
          <a:p>
            <a:endParaRPr lang="ar-SA" b="1" spc="150" dirty="0">
              <a:ln w="11430"/>
              <a:solidFill>
                <a:srgbClr val="F8F8F8"/>
              </a:solidFill>
              <a:effectLst>
                <a:outerShdw blurRad="25400" algn="tl" rotWithShape="0">
                  <a:srgbClr val="000000">
                    <a:alpha val="43000"/>
                  </a:srgbClr>
                </a:outerShdw>
              </a:effectLst>
            </a:endParaRPr>
          </a:p>
        </p:txBody>
      </p:sp>
      <p:pic>
        <p:nvPicPr>
          <p:cNvPr id="4" name="Picture 3" descr="شبكة السياسه.jpg"/>
          <p:cNvPicPr>
            <a:picLocks noChangeAspect="1"/>
          </p:cNvPicPr>
          <p:nvPr/>
        </p:nvPicPr>
        <p:blipFill>
          <a:blip r:embed="rId2"/>
          <a:stretch>
            <a:fillRect/>
          </a:stretch>
        </p:blipFill>
        <p:spPr>
          <a:xfrm>
            <a:off x="2500298" y="3286124"/>
            <a:ext cx="38100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125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1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0" dur="1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1" dur="15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2" dur="1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circle(in)">
                                      <p:cBhvr>
                                        <p:cTn id="3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858280" cy="4525963"/>
          </a:xfrm>
        </p:spPr>
        <p:txBody>
          <a:bodyPr>
            <a:normAutofit/>
          </a:bodyPr>
          <a:lstStyle/>
          <a:p>
            <a:pPr algn="ctr"/>
            <a:r>
              <a:rPr lang="ar-SA" sz="5400" b="1" dirty="0" smtClean="0">
                <a:ln>
                  <a:solidFill>
                    <a:srgbClr val="002060"/>
                  </a:solidFill>
                </a:ln>
                <a:solidFill>
                  <a:srgbClr val="FFFF00"/>
                </a:solidFill>
              </a:rPr>
              <a:t>الدول الكبرى (أمريكا والغرب أو روسيا)  تحاول إشغال أي دولة تريد أن تنافسها إما بزعزعة أمنها الداخلي أو بحروب قريبة منها أو بإيجاد معارضة قوية لها</a:t>
            </a:r>
            <a:r>
              <a:rPr lang="en-US" sz="5400" b="1" dirty="0" smtClean="0">
                <a:ln>
                  <a:solidFill>
                    <a:srgbClr val="002060"/>
                  </a:solidFill>
                </a:ln>
                <a:solidFill>
                  <a:srgbClr val="FFFF00"/>
                </a:solidFill>
              </a:rPr>
              <a:t> </a:t>
            </a:r>
            <a:r>
              <a:rPr lang="en-US" sz="4400" b="1" dirty="0" smtClean="0">
                <a:ln>
                  <a:solidFill>
                    <a:srgbClr val="002060"/>
                  </a:solidFill>
                </a:ln>
                <a:solidFill>
                  <a:srgbClr val="FFFF00"/>
                </a:solidFill>
              </a:rPr>
              <a:t>.</a:t>
            </a:r>
            <a:endParaRPr lang="ar-SA" sz="4400" dirty="0">
              <a:ln>
                <a:solidFill>
                  <a:srgbClr val="002060"/>
                </a:solidFill>
              </a:ln>
              <a:solidFill>
                <a:srgbClr val="FFFF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72518" cy="4525963"/>
          </a:xfrm>
        </p:spPr>
        <p:txBody>
          <a:bodyPr/>
          <a:lstStyle/>
          <a:p>
            <a:pPr lvl="0" algn="ctr"/>
            <a:r>
              <a:rPr lang="ar-SA" sz="4000" b="1" dirty="0">
                <a:ln>
                  <a:solidFill>
                    <a:srgbClr val="FF0000"/>
                  </a:solidFill>
                </a:ln>
                <a:solidFill>
                  <a:srgbClr val="FFFF00"/>
                </a:solidFill>
              </a:rPr>
              <a:t>يجب فهم دين الدولة وهل من الممكن أن تخوض هذه الدولة حربا دينية أم </a:t>
            </a:r>
            <a:r>
              <a:rPr lang="ar-SA" sz="4000" b="1" dirty="0" smtClean="0">
                <a:ln>
                  <a:solidFill>
                    <a:srgbClr val="FF0000"/>
                  </a:solidFill>
                </a:ln>
                <a:solidFill>
                  <a:srgbClr val="FFFF00"/>
                </a:solidFill>
              </a:rPr>
              <a:t>لا ؟؟ </a:t>
            </a:r>
          </a:p>
          <a:p>
            <a:pPr lvl="0" algn="ctr"/>
            <a:r>
              <a:rPr lang="ar-SA" sz="4000" b="1" dirty="0" smtClean="0">
                <a:ln>
                  <a:solidFill>
                    <a:srgbClr val="FF0000"/>
                  </a:solidFill>
                </a:ln>
                <a:solidFill>
                  <a:srgbClr val="FFFF00"/>
                </a:solidFill>
              </a:rPr>
              <a:t>ويجب </a:t>
            </a:r>
            <a:r>
              <a:rPr lang="ar-SA" sz="4000" b="1" dirty="0">
                <a:ln>
                  <a:solidFill>
                    <a:srgbClr val="FF0000"/>
                  </a:solidFill>
                </a:ln>
                <a:solidFill>
                  <a:srgbClr val="FFFF00"/>
                </a:solidFill>
              </a:rPr>
              <a:t>فهم طبيعة شعوب هذه الدولة </a:t>
            </a:r>
            <a:r>
              <a:rPr lang="ar-SA" sz="4000" b="1" dirty="0" smtClean="0">
                <a:ln>
                  <a:solidFill>
                    <a:srgbClr val="FF0000"/>
                  </a:solidFill>
                </a:ln>
                <a:solidFill>
                  <a:srgbClr val="FFFF00"/>
                </a:solidFill>
              </a:rPr>
              <a:t>؟؟</a:t>
            </a:r>
          </a:p>
          <a:p>
            <a:pPr lvl="0" algn="ctr"/>
            <a:r>
              <a:rPr lang="ar-SA" sz="4000" b="1" dirty="0" smtClean="0">
                <a:ln>
                  <a:solidFill>
                    <a:srgbClr val="FF0000"/>
                  </a:solidFill>
                </a:ln>
                <a:solidFill>
                  <a:srgbClr val="FFFF00"/>
                </a:solidFill>
              </a:rPr>
              <a:t>هل </a:t>
            </a:r>
            <a:r>
              <a:rPr lang="ar-SA" sz="4000" b="1" dirty="0">
                <a:ln>
                  <a:solidFill>
                    <a:srgbClr val="FF0000"/>
                  </a:solidFill>
                </a:ln>
                <a:solidFill>
                  <a:srgbClr val="FFFF00"/>
                </a:solidFill>
              </a:rPr>
              <a:t>عندهم قابلية لخوض المعارك أم انهم شعوب لا تصلح لخوض الحروب كالسويد والدنمارك واليونان وغيرهم؟</a:t>
            </a:r>
            <a:r>
              <a:rPr lang="en-US" sz="4000" b="1" dirty="0">
                <a:ln>
                  <a:solidFill>
                    <a:srgbClr val="FF0000"/>
                  </a:solidFill>
                </a:ln>
                <a:solidFill>
                  <a:srgbClr val="FFFF00"/>
                </a:solidFill>
              </a:rPr>
              <a:t>.</a:t>
            </a:r>
            <a:endParaRPr lang="en-US" sz="4000" dirty="0">
              <a:ln>
                <a:solidFill>
                  <a:srgbClr val="FF0000"/>
                </a:solidFill>
              </a:ln>
              <a:solidFill>
                <a:srgbClr val="FFFF00"/>
              </a:solidFill>
            </a:endParaRPr>
          </a:p>
          <a:p>
            <a:endParaRPr lang="ar-SA"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5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5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25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5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4" name="Content Placeholder 3" descr="رموز أديان.jpg"/>
          <p:cNvPicPr>
            <a:picLocks noGrp="1" noChangeAspect="1"/>
          </p:cNvPicPr>
          <p:nvPr>
            <p:ph idx="1"/>
          </p:nvPr>
        </p:nvPicPr>
        <p:blipFill>
          <a:blip r:embed="rId2"/>
          <a:stretch>
            <a:fillRect/>
          </a:stretch>
        </p:blipFill>
        <p:spPr>
          <a:xfrm>
            <a:off x="0" y="0"/>
            <a:ext cx="9144000" cy="6863577"/>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3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643314"/>
            <a:ext cx="9144000" cy="1362075"/>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ar-SA" sz="4800" cap="none" spc="50" dirty="0" smtClean="0">
                <a:ln w="11430">
                  <a:solidFill>
                    <a:srgbClr val="002060"/>
                  </a:solidFill>
                </a:ln>
                <a:solidFill>
                  <a:srgbClr val="FF0000"/>
                </a:solidFill>
                <a:effectLst>
                  <a:outerShdw blurRad="76200" dist="50800" dir="5400000" algn="tl" rotWithShape="0">
                    <a:srgbClr val="000000">
                      <a:alpha val="65000"/>
                    </a:srgbClr>
                  </a:outerShdw>
                </a:effectLst>
              </a:rPr>
              <a:t>. وَمَنْ لَمْ يَعْرِفِ الشّرَّ        منَ الناسِ يقعْ فيهِ</a:t>
            </a:r>
            <a:endParaRPr lang="ar-SA" sz="4800" cap="none" spc="50" dirty="0">
              <a:ln w="11430">
                <a:solidFill>
                  <a:srgbClr val="002060"/>
                </a:solidFill>
              </a:ln>
              <a:solidFill>
                <a:srgbClr val="FF0000"/>
              </a:solidFill>
              <a:effectLst>
                <a:outerShdw blurRad="76200" dist="50800" dir="5400000" algn="tl" rotWithShape="0">
                  <a:srgbClr val="000000">
                    <a:alpha val="65000"/>
                  </a:srgbClr>
                </a:outerShdw>
              </a:effectLst>
            </a:endParaRPr>
          </a:p>
        </p:txBody>
      </p:sp>
      <p:sp>
        <p:nvSpPr>
          <p:cNvPr id="3" name="Text Placeholder 2"/>
          <p:cNvSpPr>
            <a:spLocks noGrp="1"/>
          </p:cNvSpPr>
          <p:nvPr>
            <p:ph type="body" idx="1"/>
          </p:nvPr>
        </p:nvSpPr>
        <p:spPr>
          <a:xfrm>
            <a:off x="642910" y="1214422"/>
            <a:ext cx="8272466" cy="1500187"/>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ar-SA" sz="4800" b="1" spc="50" dirty="0" smtClean="0">
                <a:ln w="11430"/>
                <a:solidFill>
                  <a:srgbClr val="FFFF00"/>
                </a:solidFill>
                <a:effectLst>
                  <a:outerShdw blurRad="76200" dist="50800" dir="5400000" algn="tl" rotWithShape="0">
                    <a:srgbClr val="000000">
                      <a:alpha val="65000"/>
                    </a:srgbClr>
                  </a:outerShdw>
                </a:effectLst>
              </a:rPr>
              <a:t> </a:t>
            </a:r>
            <a:r>
              <a:rPr lang="ar-SA" sz="4800" b="1" spc="50" dirty="0" smtClean="0">
                <a:ln w="11430">
                  <a:solidFill>
                    <a:srgbClr val="002060"/>
                  </a:solidFill>
                </a:ln>
                <a:solidFill>
                  <a:srgbClr val="FF0000"/>
                </a:solidFill>
                <a:effectLst>
                  <a:outerShdw blurRad="76200" dist="50800" dir="5400000" algn="tl" rotWithShape="0">
                    <a:srgbClr val="000000">
                      <a:alpha val="65000"/>
                    </a:srgbClr>
                  </a:outerShdw>
                </a:effectLst>
              </a:rPr>
              <a:t>عَرَفْتُ الشّرَّ لا لِلشّرِّ          لَكِنْ لِتَوَقّيهِ</a:t>
            </a:r>
            <a:endParaRPr lang="ar-SA" sz="4800" b="1" spc="50" dirty="0">
              <a:ln w="11430">
                <a:solidFill>
                  <a:srgbClr val="002060"/>
                </a:solidFill>
              </a:ln>
              <a:solidFill>
                <a:srgbClr val="FF0000"/>
              </a:solidFill>
              <a:effectLst>
                <a:outerShdw blurRad="76200" dist="50800" dir="5400000" algn="tl" rotWithShape="0">
                  <a:srgbClr val="000000">
                    <a:alpha val="65000"/>
                  </a:srgbClr>
                </a:outerShdw>
              </a:effectLst>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3042" y="357166"/>
            <a:ext cx="7500958" cy="4214842"/>
          </a:xfrm>
        </p:spPr>
        <p:txBody>
          <a:bodyPr>
            <a:normAutofit/>
          </a:bodyPr>
          <a:lstStyle/>
          <a:p>
            <a:pPr lvl="0" algn="ctr"/>
            <a:r>
              <a:rPr lang="ar-SA" sz="3600" b="1" dirty="0">
                <a:ln>
                  <a:solidFill>
                    <a:srgbClr val="FF0000"/>
                  </a:solidFill>
                </a:ln>
                <a:solidFill>
                  <a:srgbClr val="FFC000"/>
                </a:solidFill>
              </a:rPr>
              <a:t>من الثوابت القاطعة أن الصراع الصهيوصليبي مع المسلمين </a:t>
            </a:r>
            <a:r>
              <a:rPr lang="ar-SA" sz="3600" b="1" dirty="0" smtClean="0">
                <a:ln>
                  <a:solidFill>
                    <a:srgbClr val="FF0000"/>
                  </a:solidFill>
                </a:ln>
                <a:solidFill>
                  <a:srgbClr val="FFC000"/>
                </a:solidFill>
              </a:rPr>
              <a:t>هو حلقة من حلقات الصراع العقائدي والديني </a:t>
            </a:r>
            <a:r>
              <a:rPr lang="ar-SA" sz="3600" b="1" dirty="0">
                <a:ln>
                  <a:solidFill>
                    <a:srgbClr val="FF0000"/>
                  </a:solidFill>
                </a:ln>
                <a:solidFill>
                  <a:srgbClr val="FFC000"/>
                </a:solidFill>
              </a:rPr>
              <a:t>وليس من أجل المصالح فقط كما يظن كثير من السياسيين وهذا ما صرح به كبيرهم بوش وغيره من القادة الصليبيين بأن هذه الحرب هي حرب صليبية وهذا هو جوهر الصراع الحقيقي الذي يبتعد عن ذكره الإعلام</a:t>
            </a:r>
            <a:r>
              <a:rPr lang="en-US" sz="3600" b="1" dirty="0">
                <a:ln>
                  <a:solidFill>
                    <a:srgbClr val="FF0000"/>
                  </a:solidFill>
                </a:ln>
                <a:solidFill>
                  <a:srgbClr val="FFC000"/>
                </a:solidFill>
              </a:rPr>
              <a:t> </a:t>
            </a:r>
            <a:r>
              <a:rPr lang="en-US" sz="3600" b="1" dirty="0" smtClean="0">
                <a:ln>
                  <a:solidFill>
                    <a:srgbClr val="FF0000"/>
                  </a:solidFill>
                </a:ln>
                <a:solidFill>
                  <a:srgbClr val="FFC000"/>
                </a:solidFill>
              </a:rPr>
              <a:t>.</a:t>
            </a:r>
            <a:endParaRPr lang="en-US" sz="3600" dirty="0">
              <a:ln>
                <a:solidFill>
                  <a:srgbClr val="FF0000"/>
                </a:solidFill>
              </a:ln>
              <a:solidFill>
                <a:srgbClr val="FFC000"/>
              </a:solidFill>
            </a:endParaRPr>
          </a:p>
        </p:txBody>
      </p:sp>
      <p:pic>
        <p:nvPicPr>
          <p:cNvPr id="4" name="Picture 3" descr="الصهيوصليبي.jpg"/>
          <p:cNvPicPr>
            <a:picLocks noChangeAspect="1"/>
          </p:cNvPicPr>
          <p:nvPr/>
        </p:nvPicPr>
        <p:blipFill>
          <a:blip r:embed="rId2"/>
          <a:stretch>
            <a:fillRect/>
          </a:stretch>
        </p:blipFill>
        <p:spPr>
          <a:xfrm>
            <a:off x="285720" y="4429132"/>
            <a:ext cx="3431258" cy="2428868"/>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slow" p14:dur="12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25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sp>
        <p:nvSpPr>
          <p:cNvPr id="3" name="Content Placeholder 2"/>
          <p:cNvSpPr>
            <a:spLocks noGrp="1"/>
          </p:cNvSpPr>
          <p:nvPr>
            <p:ph idx="1"/>
          </p:nvPr>
        </p:nvSpPr>
        <p:spPr>
          <a:xfrm>
            <a:off x="467544" y="1700808"/>
            <a:ext cx="8229600" cy="4525963"/>
          </a:xfrm>
        </p:spPr>
        <p:txBody>
          <a:bodyPr/>
          <a:lstStyle/>
          <a:p>
            <a:pPr lvl="0"/>
            <a:r>
              <a:rPr lang="ar-SA" b="1" dirty="0" smtClean="0">
                <a:solidFill>
                  <a:srgbClr val="FFC000"/>
                </a:solidFill>
              </a:rPr>
              <a:t>جميع الدول ( خاصة</a:t>
            </a:r>
            <a:r>
              <a:rPr lang="en-US" b="1" dirty="0" smtClean="0">
                <a:solidFill>
                  <a:srgbClr val="FFC000"/>
                </a:solidFill>
              </a:rPr>
              <a:t> </a:t>
            </a:r>
            <a:r>
              <a:rPr lang="ar-SA" b="1" dirty="0" smtClean="0">
                <a:solidFill>
                  <a:srgbClr val="FFC000"/>
                </a:solidFill>
              </a:rPr>
              <a:t>أمريكا) </a:t>
            </a:r>
            <a:r>
              <a:rPr lang="ar-SA" b="1" dirty="0">
                <a:solidFill>
                  <a:srgbClr val="FFC000"/>
                </a:solidFill>
              </a:rPr>
              <a:t>تتخلى عن عملائها ليس لأنهم يعترضون على سياستها بل</a:t>
            </a:r>
            <a:r>
              <a:rPr lang="en-US" dirty="0">
                <a:solidFill>
                  <a:srgbClr val="FFC000"/>
                </a:solidFill>
              </a:rPr>
              <a:t> </a:t>
            </a:r>
            <a:r>
              <a:rPr lang="ar-SA" b="1" dirty="0">
                <a:solidFill>
                  <a:srgbClr val="FFC000"/>
                </a:solidFill>
              </a:rPr>
              <a:t>لمجرد أن تجد العميل الافضل, أو ترى أن صلاحيتهم قد انتهت عند الرأي العام أو أنهم عجزوا عن تنفيذ مخططاتها</a:t>
            </a:r>
            <a:r>
              <a:rPr lang="en-US" dirty="0">
                <a:solidFill>
                  <a:srgbClr val="FFC000"/>
                </a:solidFill>
              </a:rPr>
              <a:t> </a:t>
            </a:r>
            <a:r>
              <a:rPr lang="ar-SA" b="1" dirty="0">
                <a:solidFill>
                  <a:srgbClr val="FFC000"/>
                </a:solidFill>
              </a:rPr>
              <a:t>كبرويز مشرف وشاه ايران </a:t>
            </a:r>
            <a:r>
              <a:rPr lang="ar-SA" b="1" dirty="0" smtClean="0">
                <a:solidFill>
                  <a:srgbClr val="FFC000"/>
                </a:solidFill>
              </a:rPr>
              <a:t>وعرفات ومبارك </a:t>
            </a:r>
            <a:r>
              <a:rPr lang="ar-SA" b="1" dirty="0">
                <a:solidFill>
                  <a:srgbClr val="FFC000"/>
                </a:solidFill>
              </a:rPr>
              <a:t>وغيرهم الكثير</a:t>
            </a:r>
            <a:r>
              <a:rPr lang="en-US" dirty="0">
                <a:solidFill>
                  <a:srgbClr val="FFC000"/>
                </a:solidFill>
              </a:rPr>
              <a:t> </a:t>
            </a:r>
            <a:r>
              <a:rPr lang="en-US" b="1" dirty="0" smtClean="0">
                <a:solidFill>
                  <a:srgbClr val="FFC000"/>
                </a:solidFill>
              </a:rPr>
              <a:t>.</a:t>
            </a:r>
            <a:endParaRPr lang="ar-SA" b="1" dirty="0" smtClean="0">
              <a:solidFill>
                <a:srgbClr val="FFC000"/>
              </a:solidFill>
            </a:endParaRPr>
          </a:p>
          <a:p>
            <a:pPr lvl="0" algn="ctr">
              <a:buNone/>
            </a:pPr>
            <a:r>
              <a:rPr lang="ar-SA" b="1" dirty="0" smtClean="0">
                <a:solidFill>
                  <a:srgbClr val="FF0000"/>
                </a:solidFill>
              </a:rPr>
              <a:t>(</a:t>
            </a:r>
            <a:r>
              <a:rPr lang="ar-SA" dirty="0" smtClean="0">
                <a:solidFill>
                  <a:srgbClr val="FF0000"/>
                </a:solidFill>
              </a:rPr>
              <a:t>تخلي أمريكا عن عملائها سمة ظاهرة للحد الذي يمكن القول أنها سياسة ثابته)</a:t>
            </a:r>
            <a:endParaRPr lang="en-US" dirty="0">
              <a:solidFill>
                <a:srgbClr val="FF0000"/>
              </a:solidFill>
            </a:endParaRPr>
          </a:p>
          <a:p>
            <a:endParaRPr lang="ar-SA" dirty="0"/>
          </a:p>
        </p:txBody>
      </p:sp>
    </p:spTree>
  </p:cSld>
  <p:clrMapOvr>
    <a:masterClrMapping/>
  </p:clrMapOvr>
  <mc:AlternateContent xmlns:mc="http://schemas.openxmlformats.org/markup-compatibility/2006">
    <mc:Choice xmlns="" xmlns:p14="http://schemas.microsoft.com/office/powerpoint/2010/main" Requires="p14">
      <p:transition spd="slow" p14:dur="1600">
        <p14:prism dir="r"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7504" y="80628"/>
            <a:ext cx="9036496" cy="6777372"/>
          </a:xfrm>
          <a:prstGeom prst="rect">
            <a:avLst/>
          </a:prstGeom>
        </p:spPr>
      </p:pic>
    </p:spTree>
    <p:extLst>
      <p:ext uri="{BB962C8B-B14F-4D97-AF65-F5344CB8AC3E}">
        <p14:creationId xmlns="" xmlns:p14="http://schemas.microsoft.com/office/powerpoint/2010/main" val="186451115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مخطط انسيابي: رابط 5"/>
          <p:cNvSpPr/>
          <p:nvPr/>
        </p:nvSpPr>
        <p:spPr>
          <a:xfrm>
            <a:off x="4247964" y="3809056"/>
            <a:ext cx="216024" cy="21602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شكل حر 7"/>
          <p:cNvSpPr/>
          <p:nvPr/>
        </p:nvSpPr>
        <p:spPr>
          <a:xfrm>
            <a:off x="3877739" y="3207415"/>
            <a:ext cx="1682195" cy="1158903"/>
          </a:xfrm>
          <a:custGeom>
            <a:avLst/>
            <a:gdLst>
              <a:gd name="connsiteX0" fmla="*/ 736464 w 1682195"/>
              <a:gd name="connsiteY0" fmla="*/ 0 h 1158903"/>
              <a:gd name="connsiteX1" fmla="*/ 33079 w 1682195"/>
              <a:gd name="connsiteY1" fmla="*/ 1041010 h 1158903"/>
              <a:gd name="connsiteX2" fmla="*/ 1678999 w 1682195"/>
              <a:gd name="connsiteY2" fmla="*/ 1097280 h 1158903"/>
              <a:gd name="connsiteX3" fmla="*/ 483246 w 1682195"/>
              <a:gd name="connsiteY3" fmla="*/ 703385 h 1158903"/>
              <a:gd name="connsiteX4" fmla="*/ 483246 w 1682195"/>
              <a:gd name="connsiteY4" fmla="*/ 703385 h 115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195" h="1158903">
                <a:moveTo>
                  <a:pt x="736464" y="0"/>
                </a:moveTo>
                <a:cubicBezTo>
                  <a:pt x="306227" y="429065"/>
                  <a:pt x="-124010" y="858130"/>
                  <a:pt x="33079" y="1041010"/>
                </a:cubicBezTo>
                <a:cubicBezTo>
                  <a:pt x="190168" y="1223890"/>
                  <a:pt x="1603971" y="1153551"/>
                  <a:pt x="1678999" y="1097280"/>
                </a:cubicBezTo>
                <a:cubicBezTo>
                  <a:pt x="1754027" y="1041009"/>
                  <a:pt x="483246" y="703385"/>
                  <a:pt x="483246" y="703385"/>
                </a:cubicBezTo>
                <a:lnTo>
                  <a:pt x="483246" y="70338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030" name="Picture 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rot="17474497">
            <a:off x="3229333" y="2626178"/>
            <a:ext cx="2563902" cy="1189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شكل حر 8"/>
          <p:cNvSpPr/>
          <p:nvPr/>
        </p:nvSpPr>
        <p:spPr>
          <a:xfrm>
            <a:off x="1962376" y="1026923"/>
            <a:ext cx="4364839" cy="4525645"/>
          </a:xfrm>
          <a:custGeom>
            <a:avLst/>
            <a:gdLst>
              <a:gd name="connsiteX0" fmla="*/ 2890978 w 4364839"/>
              <a:gd name="connsiteY0" fmla="*/ 0 h 4525645"/>
              <a:gd name="connsiteX1" fmla="*/ 7101 w 4364839"/>
              <a:gd name="connsiteY1" fmla="*/ 1955409 h 4525645"/>
              <a:gd name="connsiteX2" fmla="*/ 2145390 w 4364839"/>
              <a:gd name="connsiteY2" fmla="*/ 4515729 h 4525645"/>
              <a:gd name="connsiteX3" fmla="*/ 4354018 w 4364839"/>
              <a:gd name="connsiteY3" fmla="*/ 956603 h 4525645"/>
              <a:gd name="connsiteX4" fmla="*/ 1188787 w 4364839"/>
              <a:gd name="connsiteY4" fmla="*/ 1730326 h 4525645"/>
              <a:gd name="connsiteX5" fmla="*/ 2398609 w 4364839"/>
              <a:gd name="connsiteY5" fmla="*/ 2926080 h 4525645"/>
              <a:gd name="connsiteX6" fmla="*/ 2398609 w 4364839"/>
              <a:gd name="connsiteY6" fmla="*/ 2926080 h 4525645"/>
              <a:gd name="connsiteX7" fmla="*/ 2426744 w 4364839"/>
              <a:gd name="connsiteY7" fmla="*/ 2897945 h 45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4839" h="4525645">
                <a:moveTo>
                  <a:pt x="2890978" y="0"/>
                </a:moveTo>
                <a:cubicBezTo>
                  <a:pt x="1511172" y="601394"/>
                  <a:pt x="131366" y="1202788"/>
                  <a:pt x="7101" y="1955409"/>
                </a:cubicBezTo>
                <a:cubicBezTo>
                  <a:pt x="-117164" y="2708030"/>
                  <a:pt x="1420904" y="4682197"/>
                  <a:pt x="2145390" y="4515729"/>
                </a:cubicBezTo>
                <a:cubicBezTo>
                  <a:pt x="2869876" y="4349261"/>
                  <a:pt x="4513452" y="1420837"/>
                  <a:pt x="4354018" y="956603"/>
                </a:cubicBezTo>
                <a:cubicBezTo>
                  <a:pt x="4194584" y="492369"/>
                  <a:pt x="1514688" y="1402080"/>
                  <a:pt x="1188787" y="1730326"/>
                </a:cubicBezTo>
                <a:cubicBezTo>
                  <a:pt x="862885" y="2058572"/>
                  <a:pt x="2398609" y="2926080"/>
                  <a:pt x="2398609" y="2926080"/>
                </a:cubicBezTo>
                <a:lnTo>
                  <a:pt x="2398609" y="2926080"/>
                </a:lnTo>
                <a:lnTo>
                  <a:pt x="2426744" y="2897945"/>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شكل حر 16"/>
          <p:cNvSpPr/>
          <p:nvPr/>
        </p:nvSpPr>
        <p:spPr>
          <a:xfrm rot="2346174">
            <a:off x="3877738" y="3445628"/>
            <a:ext cx="1682195" cy="1158903"/>
          </a:xfrm>
          <a:custGeom>
            <a:avLst/>
            <a:gdLst>
              <a:gd name="connsiteX0" fmla="*/ 736464 w 1682195"/>
              <a:gd name="connsiteY0" fmla="*/ 0 h 1158903"/>
              <a:gd name="connsiteX1" fmla="*/ 33079 w 1682195"/>
              <a:gd name="connsiteY1" fmla="*/ 1041010 h 1158903"/>
              <a:gd name="connsiteX2" fmla="*/ 1678999 w 1682195"/>
              <a:gd name="connsiteY2" fmla="*/ 1097280 h 1158903"/>
              <a:gd name="connsiteX3" fmla="*/ 483246 w 1682195"/>
              <a:gd name="connsiteY3" fmla="*/ 703385 h 1158903"/>
              <a:gd name="connsiteX4" fmla="*/ 483246 w 1682195"/>
              <a:gd name="connsiteY4" fmla="*/ 703385 h 115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195" h="1158903">
                <a:moveTo>
                  <a:pt x="736464" y="0"/>
                </a:moveTo>
                <a:cubicBezTo>
                  <a:pt x="306227" y="429065"/>
                  <a:pt x="-124010" y="858130"/>
                  <a:pt x="33079" y="1041010"/>
                </a:cubicBezTo>
                <a:cubicBezTo>
                  <a:pt x="190168" y="1223890"/>
                  <a:pt x="1603971" y="1153551"/>
                  <a:pt x="1678999" y="1097280"/>
                </a:cubicBezTo>
                <a:cubicBezTo>
                  <a:pt x="1754027" y="1041009"/>
                  <a:pt x="483246" y="703385"/>
                  <a:pt x="483246" y="703385"/>
                </a:cubicBezTo>
                <a:lnTo>
                  <a:pt x="483246" y="703385"/>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شكل حر 9"/>
          <p:cNvSpPr/>
          <p:nvPr/>
        </p:nvSpPr>
        <p:spPr>
          <a:xfrm>
            <a:off x="2478422" y="604873"/>
            <a:ext cx="4365580" cy="4904862"/>
          </a:xfrm>
          <a:custGeom>
            <a:avLst/>
            <a:gdLst>
              <a:gd name="connsiteX0" fmla="*/ 1277652 w 4365580"/>
              <a:gd name="connsiteY0" fmla="*/ 211035 h 4904862"/>
              <a:gd name="connsiteX1" fmla="*/ 81898 w 4365580"/>
              <a:gd name="connsiteY1" fmla="*/ 2391527 h 4904862"/>
              <a:gd name="connsiteX2" fmla="*/ 3303400 w 4365580"/>
              <a:gd name="connsiteY2" fmla="*/ 4867441 h 4904862"/>
              <a:gd name="connsiteX3" fmla="*/ 4358476 w 4365580"/>
              <a:gd name="connsiteY3" fmla="*/ 365779 h 4904862"/>
              <a:gd name="connsiteX4" fmla="*/ 3669160 w 4365580"/>
              <a:gd name="connsiteY4" fmla="*/ 604930 h 4904862"/>
              <a:gd name="connsiteX5" fmla="*/ 1896630 w 4365580"/>
              <a:gd name="connsiteY5" fmla="*/ 3305927 h 4904862"/>
              <a:gd name="connsiteX6" fmla="*/ 1868495 w 4365580"/>
              <a:gd name="connsiteY6" fmla="*/ 3277792 h 49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5580" h="4904862">
                <a:moveTo>
                  <a:pt x="1277652" y="211035"/>
                </a:moveTo>
                <a:cubicBezTo>
                  <a:pt x="510962" y="913247"/>
                  <a:pt x="-255727" y="1615459"/>
                  <a:pt x="81898" y="2391527"/>
                </a:cubicBezTo>
                <a:cubicBezTo>
                  <a:pt x="419523" y="3167595"/>
                  <a:pt x="2590637" y="5205066"/>
                  <a:pt x="3303400" y="4867441"/>
                </a:cubicBezTo>
                <a:cubicBezTo>
                  <a:pt x="4016163" y="4529816"/>
                  <a:pt x="4297516" y="1076198"/>
                  <a:pt x="4358476" y="365779"/>
                </a:cubicBezTo>
                <a:cubicBezTo>
                  <a:pt x="4419436" y="-344640"/>
                  <a:pt x="4079468" y="114905"/>
                  <a:pt x="3669160" y="604930"/>
                </a:cubicBezTo>
                <a:cubicBezTo>
                  <a:pt x="3258852" y="1094955"/>
                  <a:pt x="2196741" y="2860450"/>
                  <a:pt x="1896630" y="3305927"/>
                </a:cubicBezTo>
                <a:cubicBezTo>
                  <a:pt x="1596519" y="3751404"/>
                  <a:pt x="1732507" y="3514598"/>
                  <a:pt x="1868495" y="327779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12" name="رابط مستقيم 11"/>
          <p:cNvCxnSpPr>
            <a:endCxn id="10" idx="5"/>
          </p:cNvCxnSpPr>
          <p:nvPr/>
        </p:nvCxnSpPr>
        <p:spPr>
          <a:xfrm>
            <a:off x="3700662" y="424680"/>
            <a:ext cx="674390" cy="3486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رابط مستقيم 13"/>
          <p:cNvCxnSpPr>
            <a:endCxn id="10" idx="6"/>
          </p:cNvCxnSpPr>
          <p:nvPr/>
        </p:nvCxnSpPr>
        <p:spPr>
          <a:xfrm>
            <a:off x="1043608" y="3786866"/>
            <a:ext cx="3303309" cy="95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رابط مستقيم 15"/>
          <p:cNvCxnSpPr/>
          <p:nvPr/>
        </p:nvCxnSpPr>
        <p:spPr>
          <a:xfrm flipV="1">
            <a:off x="2411760" y="3809056"/>
            <a:ext cx="1963292" cy="211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رابط مستقيم 18"/>
          <p:cNvCxnSpPr/>
          <p:nvPr/>
        </p:nvCxnSpPr>
        <p:spPr>
          <a:xfrm flipH="1">
            <a:off x="4247964" y="3501008"/>
            <a:ext cx="4212468" cy="1177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رابط مستقيم 20"/>
          <p:cNvCxnSpPr>
            <a:endCxn id="10" idx="5"/>
          </p:cNvCxnSpPr>
          <p:nvPr/>
        </p:nvCxnSpPr>
        <p:spPr>
          <a:xfrm flipH="1">
            <a:off x="4375052" y="208656"/>
            <a:ext cx="1361957" cy="3702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رابط مستقيم 22"/>
          <p:cNvCxnSpPr>
            <a:endCxn id="10" idx="5"/>
          </p:cNvCxnSpPr>
          <p:nvPr/>
        </p:nvCxnSpPr>
        <p:spPr>
          <a:xfrm>
            <a:off x="2195736" y="1720824"/>
            <a:ext cx="2179316" cy="2189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رابط مستقيم 24"/>
          <p:cNvCxnSpPr>
            <a:endCxn id="10" idx="5"/>
          </p:cNvCxnSpPr>
          <p:nvPr/>
        </p:nvCxnSpPr>
        <p:spPr>
          <a:xfrm flipH="1" flipV="1">
            <a:off x="4375052" y="3910800"/>
            <a:ext cx="3581324" cy="921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رابط مستقيم 26"/>
          <p:cNvCxnSpPr>
            <a:endCxn id="10" idx="5"/>
          </p:cNvCxnSpPr>
          <p:nvPr/>
        </p:nvCxnSpPr>
        <p:spPr>
          <a:xfrm flipH="1" flipV="1">
            <a:off x="4375052" y="3910800"/>
            <a:ext cx="484980" cy="2922592"/>
          </a:xfrm>
          <a:prstGeom prst="line">
            <a:avLst/>
          </a:prstGeom>
        </p:spPr>
        <p:style>
          <a:lnRef idx="1">
            <a:schemeClr val="accent1"/>
          </a:lnRef>
          <a:fillRef idx="0">
            <a:schemeClr val="accent1"/>
          </a:fillRef>
          <a:effectRef idx="0">
            <a:schemeClr val="accent1"/>
          </a:effectRef>
          <a:fontRef idx="minor">
            <a:schemeClr val="tx1"/>
          </a:fontRef>
        </p:style>
      </p:cxnSp>
      <p:sp>
        <p:nvSpPr>
          <p:cNvPr id="28" name="دائرة مجوفة 27"/>
          <p:cNvSpPr/>
          <p:nvPr/>
        </p:nvSpPr>
        <p:spPr>
          <a:xfrm>
            <a:off x="4247964" y="3665040"/>
            <a:ext cx="298980" cy="360039"/>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tx1"/>
              </a:solidFill>
            </a:endParaRPr>
          </a:p>
        </p:txBody>
      </p:sp>
      <p:sp>
        <p:nvSpPr>
          <p:cNvPr id="29" name="شكل بيضاوي 28"/>
          <p:cNvSpPr/>
          <p:nvPr/>
        </p:nvSpPr>
        <p:spPr>
          <a:xfrm>
            <a:off x="3691018" y="3177539"/>
            <a:ext cx="1412871" cy="14102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7" name="شكل بيضاوي 36"/>
          <p:cNvSpPr/>
          <p:nvPr/>
        </p:nvSpPr>
        <p:spPr>
          <a:xfrm>
            <a:off x="3447388" y="2890428"/>
            <a:ext cx="2022810" cy="2053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8" name="شكل بيضاوي 37"/>
          <p:cNvSpPr/>
          <p:nvPr/>
        </p:nvSpPr>
        <p:spPr>
          <a:xfrm>
            <a:off x="3222089" y="2526759"/>
            <a:ext cx="2483797" cy="26593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9" name="شكل بيضاوي 38"/>
          <p:cNvSpPr/>
          <p:nvPr/>
        </p:nvSpPr>
        <p:spPr>
          <a:xfrm>
            <a:off x="2583622" y="1868086"/>
            <a:ext cx="3743593" cy="35939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0" name="شكل بيضاوي 39"/>
          <p:cNvSpPr/>
          <p:nvPr/>
        </p:nvSpPr>
        <p:spPr>
          <a:xfrm>
            <a:off x="1618481" y="1360784"/>
            <a:ext cx="5513142" cy="45595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cxnSp>
        <p:nvCxnSpPr>
          <p:cNvPr id="53" name="رابط بشكل مرفق 52"/>
          <p:cNvCxnSpPr>
            <a:endCxn id="28" idx="0"/>
          </p:cNvCxnSpPr>
          <p:nvPr/>
        </p:nvCxnSpPr>
        <p:spPr>
          <a:xfrm>
            <a:off x="2040810" y="2041221"/>
            <a:ext cx="2356644" cy="1623819"/>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sp>
        <p:nvSpPr>
          <p:cNvPr id="52" name="شكل حر 51"/>
          <p:cNvSpPr/>
          <p:nvPr/>
        </p:nvSpPr>
        <p:spPr>
          <a:xfrm>
            <a:off x="2431108" y="2574388"/>
            <a:ext cx="1975215" cy="1772529"/>
          </a:xfrm>
          <a:custGeom>
            <a:avLst/>
            <a:gdLst>
              <a:gd name="connsiteX0" fmla="*/ 283957 w 1975215"/>
              <a:gd name="connsiteY0" fmla="*/ 0 h 1772529"/>
              <a:gd name="connsiteX1" fmla="*/ 227686 w 1975215"/>
              <a:gd name="connsiteY1" fmla="*/ 154744 h 1772529"/>
              <a:gd name="connsiteX2" fmla="*/ 199550 w 1975215"/>
              <a:gd name="connsiteY2" fmla="*/ 253218 h 1772529"/>
              <a:gd name="connsiteX3" fmla="*/ 171415 w 1975215"/>
              <a:gd name="connsiteY3" fmla="*/ 281354 h 1772529"/>
              <a:gd name="connsiteX4" fmla="*/ 157347 w 1975215"/>
              <a:gd name="connsiteY4" fmla="*/ 365760 h 1772529"/>
              <a:gd name="connsiteX5" fmla="*/ 129212 w 1975215"/>
              <a:gd name="connsiteY5" fmla="*/ 407963 h 1772529"/>
              <a:gd name="connsiteX6" fmla="*/ 115144 w 1975215"/>
              <a:gd name="connsiteY6" fmla="*/ 450166 h 1772529"/>
              <a:gd name="connsiteX7" fmla="*/ 87009 w 1975215"/>
              <a:gd name="connsiteY7" fmla="*/ 506437 h 1772529"/>
              <a:gd name="connsiteX8" fmla="*/ 58874 w 1975215"/>
              <a:gd name="connsiteY8" fmla="*/ 548640 h 1772529"/>
              <a:gd name="connsiteX9" fmla="*/ 16670 w 1975215"/>
              <a:gd name="connsiteY9" fmla="*/ 633046 h 1772529"/>
              <a:gd name="connsiteX10" fmla="*/ 2603 w 1975215"/>
              <a:gd name="connsiteY10" fmla="*/ 801858 h 1772529"/>
              <a:gd name="connsiteX11" fmla="*/ 16670 w 1975215"/>
              <a:gd name="connsiteY11" fmla="*/ 1069144 h 1772529"/>
              <a:gd name="connsiteX12" fmla="*/ 87009 w 1975215"/>
              <a:gd name="connsiteY12" fmla="*/ 1083212 h 1772529"/>
              <a:gd name="connsiteX13" fmla="*/ 129212 w 1975215"/>
              <a:gd name="connsiteY13" fmla="*/ 1097280 h 1772529"/>
              <a:gd name="connsiteX14" fmla="*/ 410566 w 1975215"/>
              <a:gd name="connsiteY14" fmla="*/ 1111347 h 1772529"/>
              <a:gd name="connsiteX15" fmla="*/ 466837 w 1975215"/>
              <a:gd name="connsiteY15" fmla="*/ 1167618 h 1772529"/>
              <a:gd name="connsiteX16" fmla="*/ 523107 w 1975215"/>
              <a:gd name="connsiteY16" fmla="*/ 1252024 h 1772529"/>
              <a:gd name="connsiteX17" fmla="*/ 537175 w 1975215"/>
              <a:gd name="connsiteY17" fmla="*/ 1589649 h 1772529"/>
              <a:gd name="connsiteX18" fmla="*/ 551243 w 1975215"/>
              <a:gd name="connsiteY18" fmla="*/ 1631852 h 1772529"/>
              <a:gd name="connsiteX19" fmla="*/ 565310 w 1975215"/>
              <a:gd name="connsiteY19" fmla="*/ 1688123 h 1772529"/>
              <a:gd name="connsiteX20" fmla="*/ 607514 w 1975215"/>
              <a:gd name="connsiteY20" fmla="*/ 1758461 h 1772529"/>
              <a:gd name="connsiteX21" fmla="*/ 663784 w 1975215"/>
              <a:gd name="connsiteY21" fmla="*/ 1772529 h 1772529"/>
              <a:gd name="connsiteX22" fmla="*/ 790394 w 1975215"/>
              <a:gd name="connsiteY22" fmla="*/ 1744394 h 1772529"/>
              <a:gd name="connsiteX23" fmla="*/ 818529 w 1975215"/>
              <a:gd name="connsiteY23" fmla="*/ 1716258 h 1772529"/>
              <a:gd name="connsiteX24" fmla="*/ 846664 w 1975215"/>
              <a:gd name="connsiteY24" fmla="*/ 1589649 h 1772529"/>
              <a:gd name="connsiteX25" fmla="*/ 860732 w 1975215"/>
              <a:gd name="connsiteY25" fmla="*/ 1491175 h 1772529"/>
              <a:gd name="connsiteX26" fmla="*/ 917003 w 1975215"/>
              <a:gd name="connsiteY26" fmla="*/ 1350498 h 1772529"/>
              <a:gd name="connsiteX27" fmla="*/ 1015477 w 1975215"/>
              <a:gd name="connsiteY27" fmla="*/ 1378634 h 1772529"/>
              <a:gd name="connsiteX28" fmla="*/ 1057680 w 1975215"/>
              <a:gd name="connsiteY28" fmla="*/ 1420837 h 1772529"/>
              <a:gd name="connsiteX29" fmla="*/ 1113950 w 1975215"/>
              <a:gd name="connsiteY29" fmla="*/ 1477107 h 1772529"/>
              <a:gd name="connsiteX30" fmla="*/ 1142086 w 1975215"/>
              <a:gd name="connsiteY30" fmla="*/ 1519310 h 1772529"/>
              <a:gd name="connsiteX31" fmla="*/ 1170221 w 1975215"/>
              <a:gd name="connsiteY31" fmla="*/ 1547446 h 1772529"/>
              <a:gd name="connsiteX32" fmla="*/ 1282763 w 1975215"/>
              <a:gd name="connsiteY32" fmla="*/ 1533378 h 1772529"/>
              <a:gd name="connsiteX33" fmla="*/ 1282763 w 1975215"/>
              <a:gd name="connsiteY33" fmla="*/ 1420837 h 1772529"/>
              <a:gd name="connsiteX34" fmla="*/ 1296830 w 1975215"/>
              <a:gd name="connsiteY34" fmla="*/ 1139483 h 1772529"/>
              <a:gd name="connsiteX35" fmla="*/ 1310898 w 1975215"/>
              <a:gd name="connsiteY35" fmla="*/ 1097280 h 1772529"/>
              <a:gd name="connsiteX36" fmla="*/ 1353101 w 1975215"/>
              <a:gd name="connsiteY36" fmla="*/ 1083212 h 1772529"/>
              <a:gd name="connsiteX37" fmla="*/ 1690726 w 1975215"/>
              <a:gd name="connsiteY37" fmla="*/ 1125415 h 1772529"/>
              <a:gd name="connsiteX38" fmla="*/ 1775132 w 1975215"/>
              <a:gd name="connsiteY38" fmla="*/ 1167618 h 1772529"/>
              <a:gd name="connsiteX39" fmla="*/ 1873606 w 1975215"/>
              <a:gd name="connsiteY39" fmla="*/ 1252024 h 1772529"/>
              <a:gd name="connsiteX40" fmla="*/ 1929877 w 1975215"/>
              <a:gd name="connsiteY40" fmla="*/ 1266092 h 1772529"/>
              <a:gd name="connsiteX41" fmla="*/ 1958012 w 1975215"/>
              <a:gd name="connsiteY41" fmla="*/ 1280160 h 177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975215" h="1772529">
                <a:moveTo>
                  <a:pt x="283957" y="0"/>
                </a:moveTo>
                <a:cubicBezTo>
                  <a:pt x="257106" y="67125"/>
                  <a:pt x="249361" y="82495"/>
                  <a:pt x="227686" y="154744"/>
                </a:cubicBezTo>
                <a:cubicBezTo>
                  <a:pt x="224007" y="167008"/>
                  <a:pt x="209006" y="237458"/>
                  <a:pt x="199550" y="253218"/>
                </a:cubicBezTo>
                <a:cubicBezTo>
                  <a:pt x="192726" y="264591"/>
                  <a:pt x="180793" y="271975"/>
                  <a:pt x="171415" y="281354"/>
                </a:cubicBezTo>
                <a:cubicBezTo>
                  <a:pt x="166726" y="309489"/>
                  <a:pt x="166367" y="338700"/>
                  <a:pt x="157347" y="365760"/>
                </a:cubicBezTo>
                <a:cubicBezTo>
                  <a:pt x="152000" y="381800"/>
                  <a:pt x="136773" y="392841"/>
                  <a:pt x="129212" y="407963"/>
                </a:cubicBezTo>
                <a:cubicBezTo>
                  <a:pt x="122580" y="421226"/>
                  <a:pt x="120985" y="436536"/>
                  <a:pt x="115144" y="450166"/>
                </a:cubicBezTo>
                <a:cubicBezTo>
                  <a:pt x="106883" y="469441"/>
                  <a:pt x="97413" y="488229"/>
                  <a:pt x="87009" y="506437"/>
                </a:cubicBezTo>
                <a:cubicBezTo>
                  <a:pt x="78621" y="521117"/>
                  <a:pt x="66435" y="533518"/>
                  <a:pt x="58874" y="548640"/>
                </a:cubicBezTo>
                <a:cubicBezTo>
                  <a:pt x="635" y="665117"/>
                  <a:pt x="97298" y="512107"/>
                  <a:pt x="16670" y="633046"/>
                </a:cubicBezTo>
                <a:cubicBezTo>
                  <a:pt x="11981" y="689317"/>
                  <a:pt x="2603" y="745392"/>
                  <a:pt x="2603" y="801858"/>
                </a:cubicBezTo>
                <a:cubicBezTo>
                  <a:pt x="2603" y="891077"/>
                  <a:pt x="-8967" y="983688"/>
                  <a:pt x="16670" y="1069144"/>
                </a:cubicBezTo>
                <a:cubicBezTo>
                  <a:pt x="23541" y="1092046"/>
                  <a:pt x="63812" y="1077413"/>
                  <a:pt x="87009" y="1083212"/>
                </a:cubicBezTo>
                <a:cubicBezTo>
                  <a:pt x="101395" y="1086809"/>
                  <a:pt x="114439" y="1095995"/>
                  <a:pt x="129212" y="1097280"/>
                </a:cubicBezTo>
                <a:cubicBezTo>
                  <a:pt x="222761" y="1105415"/>
                  <a:pt x="316781" y="1106658"/>
                  <a:pt x="410566" y="1111347"/>
                </a:cubicBezTo>
                <a:cubicBezTo>
                  <a:pt x="482183" y="1135220"/>
                  <a:pt x="432734" y="1106232"/>
                  <a:pt x="466837" y="1167618"/>
                </a:cubicBezTo>
                <a:cubicBezTo>
                  <a:pt x="483259" y="1197177"/>
                  <a:pt x="523107" y="1252024"/>
                  <a:pt x="523107" y="1252024"/>
                </a:cubicBezTo>
                <a:cubicBezTo>
                  <a:pt x="527796" y="1364566"/>
                  <a:pt x="528854" y="1477317"/>
                  <a:pt x="537175" y="1589649"/>
                </a:cubicBezTo>
                <a:cubicBezTo>
                  <a:pt x="538270" y="1604437"/>
                  <a:pt x="547169" y="1617594"/>
                  <a:pt x="551243" y="1631852"/>
                </a:cubicBezTo>
                <a:cubicBezTo>
                  <a:pt x="556554" y="1650442"/>
                  <a:pt x="559999" y="1669533"/>
                  <a:pt x="565310" y="1688123"/>
                </a:cubicBezTo>
                <a:cubicBezTo>
                  <a:pt x="573332" y="1716200"/>
                  <a:pt x="578052" y="1743730"/>
                  <a:pt x="607514" y="1758461"/>
                </a:cubicBezTo>
                <a:cubicBezTo>
                  <a:pt x="624807" y="1767107"/>
                  <a:pt x="645027" y="1767840"/>
                  <a:pt x="663784" y="1772529"/>
                </a:cubicBezTo>
                <a:cubicBezTo>
                  <a:pt x="680822" y="1769689"/>
                  <a:pt x="763758" y="1760376"/>
                  <a:pt x="790394" y="1744394"/>
                </a:cubicBezTo>
                <a:cubicBezTo>
                  <a:pt x="801767" y="1737570"/>
                  <a:pt x="809151" y="1725637"/>
                  <a:pt x="818529" y="1716258"/>
                </a:cubicBezTo>
                <a:cubicBezTo>
                  <a:pt x="831177" y="1665666"/>
                  <a:pt x="837733" y="1643237"/>
                  <a:pt x="846664" y="1589649"/>
                </a:cubicBezTo>
                <a:cubicBezTo>
                  <a:pt x="852115" y="1556942"/>
                  <a:pt x="854229" y="1523689"/>
                  <a:pt x="860732" y="1491175"/>
                </a:cubicBezTo>
                <a:cubicBezTo>
                  <a:pt x="884246" y="1373604"/>
                  <a:pt x="864213" y="1403288"/>
                  <a:pt x="917003" y="1350498"/>
                </a:cubicBezTo>
                <a:cubicBezTo>
                  <a:pt x="924507" y="1352374"/>
                  <a:pt x="1003367" y="1370561"/>
                  <a:pt x="1015477" y="1378634"/>
                </a:cubicBezTo>
                <a:cubicBezTo>
                  <a:pt x="1032030" y="1389670"/>
                  <a:pt x="1043612" y="1406769"/>
                  <a:pt x="1057680" y="1420837"/>
                </a:cubicBezTo>
                <a:cubicBezTo>
                  <a:pt x="1088371" y="1512915"/>
                  <a:pt x="1045744" y="1422543"/>
                  <a:pt x="1113950" y="1477107"/>
                </a:cubicBezTo>
                <a:cubicBezTo>
                  <a:pt x="1127153" y="1487669"/>
                  <a:pt x="1131524" y="1506108"/>
                  <a:pt x="1142086" y="1519310"/>
                </a:cubicBezTo>
                <a:cubicBezTo>
                  <a:pt x="1150371" y="1529667"/>
                  <a:pt x="1160843" y="1538067"/>
                  <a:pt x="1170221" y="1547446"/>
                </a:cubicBezTo>
                <a:cubicBezTo>
                  <a:pt x="1207735" y="1542757"/>
                  <a:pt x="1248216" y="1548733"/>
                  <a:pt x="1282763" y="1533378"/>
                </a:cubicBezTo>
                <a:cubicBezTo>
                  <a:pt x="1314543" y="1519254"/>
                  <a:pt x="1283368" y="1423865"/>
                  <a:pt x="1282763" y="1420837"/>
                </a:cubicBezTo>
                <a:cubicBezTo>
                  <a:pt x="1287452" y="1327052"/>
                  <a:pt x="1288695" y="1233032"/>
                  <a:pt x="1296830" y="1139483"/>
                </a:cubicBezTo>
                <a:cubicBezTo>
                  <a:pt x="1298115" y="1124710"/>
                  <a:pt x="1300413" y="1107765"/>
                  <a:pt x="1310898" y="1097280"/>
                </a:cubicBezTo>
                <a:cubicBezTo>
                  <a:pt x="1321383" y="1086795"/>
                  <a:pt x="1339033" y="1087901"/>
                  <a:pt x="1353101" y="1083212"/>
                </a:cubicBezTo>
                <a:cubicBezTo>
                  <a:pt x="1453952" y="1090416"/>
                  <a:pt x="1589990" y="1091835"/>
                  <a:pt x="1690726" y="1125415"/>
                </a:cubicBezTo>
                <a:cubicBezTo>
                  <a:pt x="1731573" y="1139031"/>
                  <a:pt x="1740425" y="1137869"/>
                  <a:pt x="1775132" y="1167618"/>
                </a:cubicBezTo>
                <a:cubicBezTo>
                  <a:pt x="1810078" y="1197572"/>
                  <a:pt x="1830543" y="1233569"/>
                  <a:pt x="1873606" y="1252024"/>
                </a:cubicBezTo>
                <a:cubicBezTo>
                  <a:pt x="1891377" y="1259640"/>
                  <a:pt x="1911287" y="1260780"/>
                  <a:pt x="1929877" y="1266092"/>
                </a:cubicBezTo>
                <a:cubicBezTo>
                  <a:pt x="1984304" y="1281643"/>
                  <a:pt x="1984450" y="1280160"/>
                  <a:pt x="1958012" y="12801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4" name="قوس 53"/>
          <p:cNvSpPr/>
          <p:nvPr/>
        </p:nvSpPr>
        <p:spPr>
          <a:xfrm>
            <a:off x="4074463" y="2957950"/>
            <a:ext cx="4148740" cy="3916785"/>
          </a:xfrm>
          <a:prstGeom prst="arc">
            <a:avLst>
              <a:gd name="adj1" fmla="val 12774800"/>
              <a:gd name="adj2" fmla="val 0"/>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ar-SA"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5" name="شكل حر 54"/>
          <p:cNvSpPr/>
          <p:nvPr/>
        </p:nvSpPr>
        <p:spPr>
          <a:xfrm>
            <a:off x="4141144" y="984738"/>
            <a:ext cx="2329994" cy="2883877"/>
          </a:xfrm>
          <a:custGeom>
            <a:avLst/>
            <a:gdLst>
              <a:gd name="connsiteX0" fmla="*/ 1640678 w 2329994"/>
              <a:gd name="connsiteY0" fmla="*/ 0 h 2883877"/>
              <a:gd name="connsiteX1" fmla="*/ 1528136 w 2329994"/>
              <a:gd name="connsiteY1" fmla="*/ 239151 h 2883877"/>
              <a:gd name="connsiteX2" fmla="*/ 1485933 w 2329994"/>
              <a:gd name="connsiteY2" fmla="*/ 281354 h 2883877"/>
              <a:gd name="connsiteX3" fmla="*/ 1471865 w 2329994"/>
              <a:gd name="connsiteY3" fmla="*/ 323557 h 2883877"/>
              <a:gd name="connsiteX4" fmla="*/ 1415594 w 2329994"/>
              <a:gd name="connsiteY4" fmla="*/ 407964 h 2883877"/>
              <a:gd name="connsiteX5" fmla="*/ 1387459 w 2329994"/>
              <a:gd name="connsiteY5" fmla="*/ 492370 h 2883877"/>
              <a:gd name="connsiteX6" fmla="*/ 1359324 w 2329994"/>
              <a:gd name="connsiteY6" fmla="*/ 604911 h 2883877"/>
              <a:gd name="connsiteX7" fmla="*/ 1345256 w 2329994"/>
              <a:gd name="connsiteY7" fmla="*/ 661182 h 2883877"/>
              <a:gd name="connsiteX8" fmla="*/ 1317121 w 2329994"/>
              <a:gd name="connsiteY8" fmla="*/ 745588 h 2883877"/>
              <a:gd name="connsiteX9" fmla="*/ 1303053 w 2329994"/>
              <a:gd name="connsiteY9" fmla="*/ 787791 h 2883877"/>
              <a:gd name="connsiteX10" fmla="*/ 1317121 w 2329994"/>
              <a:gd name="connsiteY10" fmla="*/ 970671 h 2883877"/>
              <a:gd name="connsiteX11" fmla="*/ 1331188 w 2329994"/>
              <a:gd name="connsiteY11" fmla="*/ 928468 h 2883877"/>
              <a:gd name="connsiteX12" fmla="*/ 1373391 w 2329994"/>
              <a:gd name="connsiteY12" fmla="*/ 801859 h 2883877"/>
              <a:gd name="connsiteX13" fmla="*/ 1542204 w 2329994"/>
              <a:gd name="connsiteY13" fmla="*/ 731520 h 2883877"/>
              <a:gd name="connsiteX14" fmla="*/ 1640678 w 2329994"/>
              <a:gd name="connsiteY14" fmla="*/ 703385 h 2883877"/>
              <a:gd name="connsiteX15" fmla="*/ 1865761 w 2329994"/>
              <a:gd name="connsiteY15" fmla="*/ 731520 h 2883877"/>
              <a:gd name="connsiteX16" fmla="*/ 1964234 w 2329994"/>
              <a:gd name="connsiteY16" fmla="*/ 773724 h 2883877"/>
              <a:gd name="connsiteX17" fmla="*/ 2048641 w 2329994"/>
              <a:gd name="connsiteY17" fmla="*/ 844062 h 2883877"/>
              <a:gd name="connsiteX18" fmla="*/ 2104911 w 2329994"/>
              <a:gd name="connsiteY18" fmla="*/ 928468 h 2883877"/>
              <a:gd name="connsiteX19" fmla="*/ 2147114 w 2329994"/>
              <a:gd name="connsiteY19" fmla="*/ 970671 h 2883877"/>
              <a:gd name="connsiteX20" fmla="*/ 2189318 w 2329994"/>
              <a:gd name="connsiteY20" fmla="*/ 998807 h 2883877"/>
              <a:gd name="connsiteX21" fmla="*/ 2231521 w 2329994"/>
              <a:gd name="connsiteY21" fmla="*/ 1055077 h 2883877"/>
              <a:gd name="connsiteX22" fmla="*/ 2259656 w 2329994"/>
              <a:gd name="connsiteY22" fmla="*/ 1167619 h 2883877"/>
              <a:gd name="connsiteX23" fmla="*/ 2273724 w 2329994"/>
              <a:gd name="connsiteY23" fmla="*/ 1209822 h 2883877"/>
              <a:gd name="connsiteX24" fmla="*/ 2287791 w 2329994"/>
              <a:gd name="connsiteY24" fmla="*/ 1266093 h 2883877"/>
              <a:gd name="connsiteX25" fmla="*/ 2315927 w 2329994"/>
              <a:gd name="connsiteY25" fmla="*/ 1350499 h 2883877"/>
              <a:gd name="connsiteX26" fmla="*/ 2329994 w 2329994"/>
              <a:gd name="connsiteY26" fmla="*/ 1392702 h 2883877"/>
              <a:gd name="connsiteX27" fmla="*/ 2315927 w 2329994"/>
              <a:gd name="connsiteY27" fmla="*/ 1645920 h 2883877"/>
              <a:gd name="connsiteX28" fmla="*/ 2259656 w 2329994"/>
              <a:gd name="connsiteY28" fmla="*/ 1730327 h 2883877"/>
              <a:gd name="connsiteX29" fmla="*/ 2203385 w 2329994"/>
              <a:gd name="connsiteY29" fmla="*/ 1842868 h 2883877"/>
              <a:gd name="connsiteX30" fmla="*/ 2175250 w 2329994"/>
              <a:gd name="connsiteY30" fmla="*/ 1899139 h 2883877"/>
              <a:gd name="connsiteX31" fmla="*/ 2147114 w 2329994"/>
              <a:gd name="connsiteY31" fmla="*/ 1927274 h 2883877"/>
              <a:gd name="connsiteX32" fmla="*/ 2104911 w 2329994"/>
              <a:gd name="connsiteY32" fmla="*/ 2011680 h 2883877"/>
              <a:gd name="connsiteX33" fmla="*/ 2076776 w 2329994"/>
              <a:gd name="connsiteY33" fmla="*/ 2096087 h 2883877"/>
              <a:gd name="connsiteX34" fmla="*/ 2034573 w 2329994"/>
              <a:gd name="connsiteY34" fmla="*/ 2180493 h 2883877"/>
              <a:gd name="connsiteX35" fmla="*/ 1879828 w 2329994"/>
              <a:gd name="connsiteY35" fmla="*/ 2278967 h 2883877"/>
              <a:gd name="connsiteX36" fmla="*/ 1795422 w 2329994"/>
              <a:gd name="connsiteY36" fmla="*/ 2321170 h 2883877"/>
              <a:gd name="connsiteX37" fmla="*/ 1725084 w 2329994"/>
              <a:gd name="connsiteY37" fmla="*/ 2363373 h 2883877"/>
              <a:gd name="connsiteX38" fmla="*/ 1640678 w 2329994"/>
              <a:gd name="connsiteY38" fmla="*/ 2391508 h 2883877"/>
              <a:gd name="connsiteX39" fmla="*/ 1443730 w 2329994"/>
              <a:gd name="connsiteY39" fmla="*/ 2363373 h 2883877"/>
              <a:gd name="connsiteX40" fmla="*/ 1331188 w 2329994"/>
              <a:gd name="connsiteY40" fmla="*/ 2278967 h 2883877"/>
              <a:gd name="connsiteX41" fmla="*/ 1190511 w 2329994"/>
              <a:gd name="connsiteY41" fmla="*/ 2194560 h 2883877"/>
              <a:gd name="connsiteX42" fmla="*/ 1148308 w 2329994"/>
              <a:gd name="connsiteY42" fmla="*/ 2166425 h 2883877"/>
              <a:gd name="connsiteX43" fmla="*/ 1049834 w 2329994"/>
              <a:gd name="connsiteY43" fmla="*/ 2124222 h 2883877"/>
              <a:gd name="connsiteX44" fmla="*/ 923225 w 2329994"/>
              <a:gd name="connsiteY44" fmla="*/ 2096087 h 2883877"/>
              <a:gd name="connsiteX45" fmla="*/ 881022 w 2329994"/>
              <a:gd name="connsiteY45" fmla="*/ 1997613 h 2883877"/>
              <a:gd name="connsiteX46" fmla="*/ 782548 w 2329994"/>
              <a:gd name="connsiteY46" fmla="*/ 1913207 h 2883877"/>
              <a:gd name="connsiteX47" fmla="*/ 754413 w 2329994"/>
              <a:gd name="connsiteY47" fmla="*/ 1885071 h 2883877"/>
              <a:gd name="connsiteX48" fmla="*/ 712210 w 2329994"/>
              <a:gd name="connsiteY48" fmla="*/ 1856936 h 2883877"/>
              <a:gd name="connsiteX49" fmla="*/ 684074 w 2329994"/>
              <a:gd name="connsiteY49" fmla="*/ 1828800 h 2883877"/>
              <a:gd name="connsiteX50" fmla="*/ 627804 w 2329994"/>
              <a:gd name="connsiteY50" fmla="*/ 1786597 h 2883877"/>
              <a:gd name="connsiteX51" fmla="*/ 599668 w 2329994"/>
              <a:gd name="connsiteY51" fmla="*/ 1758462 h 2883877"/>
              <a:gd name="connsiteX52" fmla="*/ 557465 w 2329994"/>
              <a:gd name="connsiteY52" fmla="*/ 1744394 h 2883877"/>
              <a:gd name="connsiteX53" fmla="*/ 416788 w 2329994"/>
              <a:gd name="connsiteY53" fmla="*/ 1772530 h 2883877"/>
              <a:gd name="connsiteX54" fmla="*/ 332382 w 2329994"/>
              <a:gd name="connsiteY54" fmla="*/ 1842868 h 2883877"/>
              <a:gd name="connsiteX55" fmla="*/ 247976 w 2329994"/>
              <a:gd name="connsiteY55" fmla="*/ 1871004 h 2883877"/>
              <a:gd name="connsiteX56" fmla="*/ 233908 w 2329994"/>
              <a:gd name="connsiteY56" fmla="*/ 1927274 h 2883877"/>
              <a:gd name="connsiteX57" fmla="*/ 219841 w 2329994"/>
              <a:gd name="connsiteY57" fmla="*/ 1997613 h 2883877"/>
              <a:gd name="connsiteX58" fmla="*/ 205773 w 2329994"/>
              <a:gd name="connsiteY58" fmla="*/ 2039816 h 2883877"/>
              <a:gd name="connsiteX59" fmla="*/ 177638 w 2329994"/>
              <a:gd name="connsiteY59" fmla="*/ 2138290 h 2883877"/>
              <a:gd name="connsiteX60" fmla="*/ 149502 w 2329994"/>
              <a:gd name="connsiteY60" fmla="*/ 2349305 h 2883877"/>
              <a:gd name="connsiteX61" fmla="*/ 135434 w 2329994"/>
              <a:gd name="connsiteY61" fmla="*/ 2391508 h 2883877"/>
              <a:gd name="connsiteX62" fmla="*/ 93231 w 2329994"/>
              <a:gd name="connsiteY62" fmla="*/ 2405576 h 2883877"/>
              <a:gd name="connsiteX63" fmla="*/ 22893 w 2329994"/>
              <a:gd name="connsiteY63" fmla="*/ 2461847 h 2883877"/>
              <a:gd name="connsiteX64" fmla="*/ 22893 w 2329994"/>
              <a:gd name="connsiteY64" fmla="*/ 2658794 h 2883877"/>
              <a:gd name="connsiteX65" fmla="*/ 121367 w 2329994"/>
              <a:gd name="connsiteY65" fmla="*/ 2743200 h 2883877"/>
              <a:gd name="connsiteX66" fmla="*/ 177638 w 2329994"/>
              <a:gd name="connsiteY66" fmla="*/ 2813539 h 2883877"/>
              <a:gd name="connsiteX67" fmla="*/ 219841 w 2329994"/>
              <a:gd name="connsiteY67" fmla="*/ 2841674 h 2883877"/>
              <a:gd name="connsiteX68" fmla="*/ 276111 w 2329994"/>
              <a:gd name="connsiteY68" fmla="*/ 2883877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329994" h="2883877">
                <a:moveTo>
                  <a:pt x="1640678" y="0"/>
                </a:moveTo>
                <a:cubicBezTo>
                  <a:pt x="1614786" y="64730"/>
                  <a:pt x="1560034" y="207253"/>
                  <a:pt x="1528136" y="239151"/>
                </a:cubicBezTo>
                <a:lnTo>
                  <a:pt x="1485933" y="281354"/>
                </a:lnTo>
                <a:cubicBezTo>
                  <a:pt x="1481244" y="295422"/>
                  <a:pt x="1479066" y="310594"/>
                  <a:pt x="1471865" y="323557"/>
                </a:cubicBezTo>
                <a:cubicBezTo>
                  <a:pt x="1455443" y="353116"/>
                  <a:pt x="1415594" y="407964"/>
                  <a:pt x="1415594" y="407964"/>
                </a:cubicBezTo>
                <a:cubicBezTo>
                  <a:pt x="1406216" y="436099"/>
                  <a:pt x="1393275" y="463289"/>
                  <a:pt x="1387459" y="492370"/>
                </a:cubicBezTo>
                <a:cubicBezTo>
                  <a:pt x="1358859" y="635367"/>
                  <a:pt x="1388161" y="503981"/>
                  <a:pt x="1359324" y="604911"/>
                </a:cubicBezTo>
                <a:cubicBezTo>
                  <a:pt x="1354013" y="623501"/>
                  <a:pt x="1350812" y="642663"/>
                  <a:pt x="1345256" y="661182"/>
                </a:cubicBezTo>
                <a:cubicBezTo>
                  <a:pt x="1336734" y="689588"/>
                  <a:pt x="1326499" y="717453"/>
                  <a:pt x="1317121" y="745588"/>
                </a:cubicBezTo>
                <a:lnTo>
                  <a:pt x="1303053" y="787791"/>
                </a:lnTo>
                <a:cubicBezTo>
                  <a:pt x="1307742" y="848751"/>
                  <a:pt x="1305131" y="910718"/>
                  <a:pt x="1317121" y="970671"/>
                </a:cubicBezTo>
                <a:cubicBezTo>
                  <a:pt x="1320029" y="985212"/>
                  <a:pt x="1327114" y="942726"/>
                  <a:pt x="1331188" y="928468"/>
                </a:cubicBezTo>
                <a:cubicBezTo>
                  <a:pt x="1341480" y="892447"/>
                  <a:pt x="1351007" y="831704"/>
                  <a:pt x="1373391" y="801859"/>
                </a:cubicBezTo>
                <a:cubicBezTo>
                  <a:pt x="1416561" y="744299"/>
                  <a:pt x="1479541" y="752407"/>
                  <a:pt x="1542204" y="731520"/>
                </a:cubicBezTo>
                <a:cubicBezTo>
                  <a:pt x="1602749" y="711339"/>
                  <a:pt x="1570021" y="721050"/>
                  <a:pt x="1640678" y="703385"/>
                </a:cubicBezTo>
                <a:cubicBezTo>
                  <a:pt x="1660990" y="705078"/>
                  <a:pt x="1812155" y="708546"/>
                  <a:pt x="1865761" y="731520"/>
                </a:cubicBezTo>
                <a:cubicBezTo>
                  <a:pt x="2001780" y="789814"/>
                  <a:pt x="1802676" y="733333"/>
                  <a:pt x="1964234" y="773724"/>
                </a:cubicBezTo>
                <a:cubicBezTo>
                  <a:pt x="2001749" y="798733"/>
                  <a:pt x="2019478" y="806567"/>
                  <a:pt x="2048641" y="844062"/>
                </a:cubicBezTo>
                <a:cubicBezTo>
                  <a:pt x="2069401" y="870753"/>
                  <a:pt x="2081001" y="904558"/>
                  <a:pt x="2104911" y="928468"/>
                </a:cubicBezTo>
                <a:cubicBezTo>
                  <a:pt x="2118979" y="942536"/>
                  <a:pt x="2131830" y="957935"/>
                  <a:pt x="2147114" y="970671"/>
                </a:cubicBezTo>
                <a:cubicBezTo>
                  <a:pt x="2160103" y="981495"/>
                  <a:pt x="2177362" y="986852"/>
                  <a:pt x="2189318" y="998807"/>
                </a:cubicBezTo>
                <a:cubicBezTo>
                  <a:pt x="2205897" y="1015386"/>
                  <a:pt x="2217453" y="1036320"/>
                  <a:pt x="2231521" y="1055077"/>
                </a:cubicBezTo>
                <a:cubicBezTo>
                  <a:pt x="2240899" y="1092591"/>
                  <a:pt x="2247428" y="1130935"/>
                  <a:pt x="2259656" y="1167619"/>
                </a:cubicBezTo>
                <a:cubicBezTo>
                  <a:pt x="2264345" y="1181687"/>
                  <a:pt x="2269650" y="1195564"/>
                  <a:pt x="2273724" y="1209822"/>
                </a:cubicBezTo>
                <a:cubicBezTo>
                  <a:pt x="2279035" y="1228412"/>
                  <a:pt x="2282235" y="1247574"/>
                  <a:pt x="2287791" y="1266093"/>
                </a:cubicBezTo>
                <a:cubicBezTo>
                  <a:pt x="2296313" y="1294500"/>
                  <a:pt x="2306549" y="1322364"/>
                  <a:pt x="2315927" y="1350499"/>
                </a:cubicBezTo>
                <a:lnTo>
                  <a:pt x="2329994" y="1392702"/>
                </a:lnTo>
                <a:cubicBezTo>
                  <a:pt x="2325305" y="1477108"/>
                  <a:pt x="2333168" y="1563161"/>
                  <a:pt x="2315927" y="1645920"/>
                </a:cubicBezTo>
                <a:cubicBezTo>
                  <a:pt x="2309030" y="1679024"/>
                  <a:pt x="2274779" y="1700082"/>
                  <a:pt x="2259656" y="1730327"/>
                </a:cubicBezTo>
                <a:lnTo>
                  <a:pt x="2203385" y="1842868"/>
                </a:lnTo>
                <a:cubicBezTo>
                  <a:pt x="2194007" y="1861625"/>
                  <a:pt x="2190079" y="1884311"/>
                  <a:pt x="2175250" y="1899139"/>
                </a:cubicBezTo>
                <a:lnTo>
                  <a:pt x="2147114" y="1927274"/>
                </a:lnTo>
                <a:cubicBezTo>
                  <a:pt x="2095814" y="2081181"/>
                  <a:pt x="2177629" y="1848063"/>
                  <a:pt x="2104911" y="2011680"/>
                </a:cubicBezTo>
                <a:cubicBezTo>
                  <a:pt x="2092866" y="2038781"/>
                  <a:pt x="2086154" y="2067951"/>
                  <a:pt x="2076776" y="2096087"/>
                </a:cubicBezTo>
                <a:cubicBezTo>
                  <a:pt x="2066742" y="2126190"/>
                  <a:pt x="2060238" y="2158036"/>
                  <a:pt x="2034573" y="2180493"/>
                </a:cubicBezTo>
                <a:cubicBezTo>
                  <a:pt x="2015489" y="2197191"/>
                  <a:pt x="1907946" y="2263630"/>
                  <a:pt x="1879828" y="2278967"/>
                </a:cubicBezTo>
                <a:cubicBezTo>
                  <a:pt x="1852213" y="2294030"/>
                  <a:pt x="1823037" y="2306107"/>
                  <a:pt x="1795422" y="2321170"/>
                </a:cubicBezTo>
                <a:cubicBezTo>
                  <a:pt x="1771418" y="2334263"/>
                  <a:pt x="1749976" y="2352059"/>
                  <a:pt x="1725084" y="2363373"/>
                </a:cubicBezTo>
                <a:cubicBezTo>
                  <a:pt x="1698085" y="2375645"/>
                  <a:pt x="1640678" y="2391508"/>
                  <a:pt x="1640678" y="2391508"/>
                </a:cubicBezTo>
                <a:cubicBezTo>
                  <a:pt x="1623760" y="2389970"/>
                  <a:pt x="1491382" y="2389846"/>
                  <a:pt x="1443730" y="2363373"/>
                </a:cubicBezTo>
                <a:cubicBezTo>
                  <a:pt x="1232244" y="2245881"/>
                  <a:pt x="1428752" y="2352139"/>
                  <a:pt x="1331188" y="2278967"/>
                </a:cubicBezTo>
                <a:cubicBezTo>
                  <a:pt x="1221066" y="2196376"/>
                  <a:pt x="1282154" y="2246927"/>
                  <a:pt x="1190511" y="2194560"/>
                </a:cubicBezTo>
                <a:cubicBezTo>
                  <a:pt x="1175831" y="2186172"/>
                  <a:pt x="1162988" y="2174813"/>
                  <a:pt x="1148308" y="2166425"/>
                </a:cubicBezTo>
                <a:cubicBezTo>
                  <a:pt x="1120939" y="2150785"/>
                  <a:pt x="1082117" y="2131396"/>
                  <a:pt x="1049834" y="2124222"/>
                </a:cubicBezTo>
                <a:cubicBezTo>
                  <a:pt x="901277" y="2091209"/>
                  <a:pt x="1018234" y="2127755"/>
                  <a:pt x="923225" y="2096087"/>
                </a:cubicBezTo>
                <a:cubicBezTo>
                  <a:pt x="912359" y="2063487"/>
                  <a:pt x="901884" y="2025429"/>
                  <a:pt x="881022" y="1997613"/>
                </a:cubicBezTo>
                <a:cubicBezTo>
                  <a:pt x="830223" y="1929881"/>
                  <a:pt x="835715" y="1955741"/>
                  <a:pt x="782548" y="1913207"/>
                </a:cubicBezTo>
                <a:cubicBezTo>
                  <a:pt x="772191" y="1904921"/>
                  <a:pt x="764770" y="1893357"/>
                  <a:pt x="754413" y="1885071"/>
                </a:cubicBezTo>
                <a:cubicBezTo>
                  <a:pt x="741211" y="1874509"/>
                  <a:pt x="725412" y="1867498"/>
                  <a:pt x="712210" y="1856936"/>
                </a:cubicBezTo>
                <a:cubicBezTo>
                  <a:pt x="701853" y="1848650"/>
                  <a:pt x="694263" y="1837291"/>
                  <a:pt x="684074" y="1828800"/>
                </a:cubicBezTo>
                <a:cubicBezTo>
                  <a:pt x="666062" y="1813790"/>
                  <a:pt x="645816" y="1801607"/>
                  <a:pt x="627804" y="1786597"/>
                </a:cubicBezTo>
                <a:cubicBezTo>
                  <a:pt x="617615" y="1778106"/>
                  <a:pt x="611041" y="1765286"/>
                  <a:pt x="599668" y="1758462"/>
                </a:cubicBezTo>
                <a:cubicBezTo>
                  <a:pt x="586952" y="1750833"/>
                  <a:pt x="571533" y="1749083"/>
                  <a:pt x="557465" y="1744394"/>
                </a:cubicBezTo>
                <a:cubicBezTo>
                  <a:pt x="549124" y="1745586"/>
                  <a:pt x="443574" y="1754673"/>
                  <a:pt x="416788" y="1772530"/>
                </a:cubicBezTo>
                <a:cubicBezTo>
                  <a:pt x="350529" y="1816703"/>
                  <a:pt x="401422" y="1812183"/>
                  <a:pt x="332382" y="1842868"/>
                </a:cubicBezTo>
                <a:cubicBezTo>
                  <a:pt x="305281" y="1854913"/>
                  <a:pt x="247976" y="1871004"/>
                  <a:pt x="247976" y="1871004"/>
                </a:cubicBezTo>
                <a:cubicBezTo>
                  <a:pt x="243287" y="1889761"/>
                  <a:pt x="238102" y="1908400"/>
                  <a:pt x="233908" y="1927274"/>
                </a:cubicBezTo>
                <a:cubicBezTo>
                  <a:pt x="228721" y="1950615"/>
                  <a:pt x="225640" y="1974416"/>
                  <a:pt x="219841" y="1997613"/>
                </a:cubicBezTo>
                <a:cubicBezTo>
                  <a:pt x="216245" y="2011999"/>
                  <a:pt x="209847" y="2025558"/>
                  <a:pt x="205773" y="2039816"/>
                </a:cubicBezTo>
                <a:cubicBezTo>
                  <a:pt x="170436" y="2163491"/>
                  <a:pt x="211372" y="2037082"/>
                  <a:pt x="177638" y="2138290"/>
                </a:cubicBezTo>
                <a:cubicBezTo>
                  <a:pt x="166576" y="2259974"/>
                  <a:pt x="174357" y="2262315"/>
                  <a:pt x="149502" y="2349305"/>
                </a:cubicBezTo>
                <a:cubicBezTo>
                  <a:pt x="145428" y="2363563"/>
                  <a:pt x="145919" y="2381023"/>
                  <a:pt x="135434" y="2391508"/>
                </a:cubicBezTo>
                <a:cubicBezTo>
                  <a:pt x="124949" y="2401993"/>
                  <a:pt x="106494" y="2398944"/>
                  <a:pt x="93231" y="2405576"/>
                </a:cubicBezTo>
                <a:cubicBezTo>
                  <a:pt x="57736" y="2423323"/>
                  <a:pt x="49063" y="2435676"/>
                  <a:pt x="22893" y="2461847"/>
                </a:cubicBezTo>
                <a:cubicBezTo>
                  <a:pt x="-1671" y="2535539"/>
                  <a:pt x="-13065" y="2550922"/>
                  <a:pt x="22893" y="2658794"/>
                </a:cubicBezTo>
                <a:cubicBezTo>
                  <a:pt x="32640" y="2688034"/>
                  <a:pt x="94366" y="2725199"/>
                  <a:pt x="121367" y="2743200"/>
                </a:cubicBezTo>
                <a:cubicBezTo>
                  <a:pt x="142260" y="2774540"/>
                  <a:pt x="148999" y="2790628"/>
                  <a:pt x="177638" y="2813539"/>
                </a:cubicBezTo>
                <a:cubicBezTo>
                  <a:pt x="190840" y="2824101"/>
                  <a:pt x="206639" y="2831112"/>
                  <a:pt x="219841" y="2841674"/>
                </a:cubicBezTo>
                <a:cubicBezTo>
                  <a:pt x="279091" y="2889074"/>
                  <a:pt x="217377" y="2854511"/>
                  <a:pt x="276111" y="2883877"/>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rgbClr val="FF0000"/>
              </a:solidFill>
            </a:endParaRPr>
          </a:p>
        </p:txBody>
      </p:sp>
      <p:sp>
        <p:nvSpPr>
          <p:cNvPr id="56" name="شكل حر 55"/>
          <p:cNvSpPr/>
          <p:nvPr/>
        </p:nvSpPr>
        <p:spPr>
          <a:xfrm>
            <a:off x="569195" y="112542"/>
            <a:ext cx="7409843" cy="6699108"/>
          </a:xfrm>
          <a:custGeom>
            <a:avLst/>
            <a:gdLst>
              <a:gd name="connsiteX0" fmla="*/ 2596036 w 7409843"/>
              <a:gd name="connsiteY0" fmla="*/ 0 h 6699108"/>
              <a:gd name="connsiteX1" fmla="*/ 696897 w 7409843"/>
              <a:gd name="connsiteY1" fmla="*/ 1266092 h 6699108"/>
              <a:gd name="connsiteX2" fmla="*/ 218596 w 7409843"/>
              <a:gd name="connsiteY2" fmla="*/ 4994030 h 6699108"/>
              <a:gd name="connsiteX3" fmla="*/ 4045008 w 7409843"/>
              <a:gd name="connsiteY3" fmla="*/ 6414867 h 6699108"/>
              <a:gd name="connsiteX4" fmla="*/ 6858547 w 7409843"/>
              <a:gd name="connsiteY4" fmla="*/ 1167618 h 6699108"/>
              <a:gd name="connsiteX5" fmla="*/ 1329943 w 7409843"/>
              <a:gd name="connsiteY5" fmla="*/ 1631852 h 6699108"/>
              <a:gd name="connsiteX6" fmla="*/ 1329943 w 7409843"/>
              <a:gd name="connsiteY6" fmla="*/ 1645920 h 6699108"/>
              <a:gd name="connsiteX7" fmla="*/ 5029747 w 7409843"/>
              <a:gd name="connsiteY7" fmla="*/ 6696221 h 6699108"/>
              <a:gd name="connsiteX8" fmla="*/ 7393119 w 7409843"/>
              <a:gd name="connsiteY8" fmla="*/ 2391507 h 6699108"/>
              <a:gd name="connsiteX9" fmla="*/ 3862128 w 7409843"/>
              <a:gd name="connsiteY9" fmla="*/ 3671667 h 6699108"/>
              <a:gd name="connsiteX10" fmla="*/ 3833993 w 7409843"/>
              <a:gd name="connsiteY10" fmla="*/ 3699803 h 6699108"/>
              <a:gd name="connsiteX11" fmla="*/ 3848060 w 7409843"/>
              <a:gd name="connsiteY11" fmla="*/ 3671667 h 669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09843" h="6699108">
                <a:moveTo>
                  <a:pt x="2596036" y="0"/>
                </a:moveTo>
                <a:cubicBezTo>
                  <a:pt x="1844586" y="216877"/>
                  <a:pt x="1093137" y="433754"/>
                  <a:pt x="696897" y="1266092"/>
                </a:cubicBezTo>
                <a:cubicBezTo>
                  <a:pt x="300657" y="2098430"/>
                  <a:pt x="-339422" y="4135901"/>
                  <a:pt x="218596" y="4994030"/>
                </a:cubicBezTo>
                <a:cubicBezTo>
                  <a:pt x="776614" y="5852159"/>
                  <a:pt x="2938350" y="7052602"/>
                  <a:pt x="4045008" y="6414867"/>
                </a:cubicBezTo>
                <a:cubicBezTo>
                  <a:pt x="5151666" y="5777132"/>
                  <a:pt x="7311058" y="1964787"/>
                  <a:pt x="6858547" y="1167618"/>
                </a:cubicBezTo>
                <a:cubicBezTo>
                  <a:pt x="6406036" y="370449"/>
                  <a:pt x="2251377" y="1552135"/>
                  <a:pt x="1329943" y="1631852"/>
                </a:cubicBezTo>
                <a:cubicBezTo>
                  <a:pt x="408509" y="1711569"/>
                  <a:pt x="1329943" y="1645920"/>
                  <a:pt x="1329943" y="1645920"/>
                </a:cubicBezTo>
                <a:cubicBezTo>
                  <a:pt x="1946577" y="2489982"/>
                  <a:pt x="4019218" y="6571957"/>
                  <a:pt x="5029747" y="6696221"/>
                </a:cubicBezTo>
                <a:cubicBezTo>
                  <a:pt x="6040276" y="6820486"/>
                  <a:pt x="7587722" y="2895599"/>
                  <a:pt x="7393119" y="2391507"/>
                </a:cubicBezTo>
                <a:cubicBezTo>
                  <a:pt x="7198516" y="1887415"/>
                  <a:pt x="4455316" y="3453618"/>
                  <a:pt x="3862128" y="3671667"/>
                </a:cubicBezTo>
                <a:cubicBezTo>
                  <a:pt x="3268940" y="3889716"/>
                  <a:pt x="3836338" y="3699803"/>
                  <a:pt x="3833993" y="3699803"/>
                </a:cubicBezTo>
                <a:cubicBezTo>
                  <a:pt x="3831648" y="3699803"/>
                  <a:pt x="3839854" y="3685735"/>
                  <a:pt x="3848060" y="367166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شكل حر 1"/>
          <p:cNvSpPr/>
          <p:nvPr/>
        </p:nvSpPr>
        <p:spPr>
          <a:xfrm>
            <a:off x="475921" y="270810"/>
            <a:ext cx="8485295" cy="6532993"/>
          </a:xfrm>
          <a:custGeom>
            <a:avLst/>
            <a:gdLst>
              <a:gd name="connsiteX0" fmla="*/ 3899131 w 8485295"/>
              <a:gd name="connsiteY0" fmla="*/ 193424 h 6532993"/>
              <a:gd name="connsiteX1" fmla="*/ 255599 w 8485295"/>
              <a:gd name="connsiteY1" fmla="*/ 840538 h 6532993"/>
              <a:gd name="connsiteX2" fmla="*/ 1184067 w 8485295"/>
              <a:gd name="connsiteY2" fmla="*/ 6467615 h 6532993"/>
              <a:gd name="connsiteX3" fmla="*/ 8203845 w 8485295"/>
              <a:gd name="connsiteY3" fmla="*/ 3668144 h 6532993"/>
              <a:gd name="connsiteX4" fmla="*/ 6487587 w 8485295"/>
              <a:gd name="connsiteY4" fmla="*/ 10544 h 6532993"/>
              <a:gd name="connsiteX5" fmla="*/ 832374 w 8485295"/>
              <a:gd name="connsiteY5" fmla="*/ 2669338 h 6532993"/>
              <a:gd name="connsiteX6" fmla="*/ 2731513 w 8485295"/>
              <a:gd name="connsiteY6" fmla="*/ 5890839 h 6532993"/>
              <a:gd name="connsiteX7" fmla="*/ 5502848 w 8485295"/>
              <a:gd name="connsiteY7" fmla="*/ 5679824 h 6532993"/>
              <a:gd name="connsiteX8" fmla="*/ 5108953 w 8485295"/>
              <a:gd name="connsiteY8" fmla="*/ 2162901 h 6532993"/>
              <a:gd name="connsiteX9" fmla="*/ 3153544 w 8485295"/>
              <a:gd name="connsiteY9" fmla="*/ 2458322 h 6532993"/>
              <a:gd name="connsiteX10" fmla="*/ 3955402 w 8485295"/>
              <a:gd name="connsiteY10" fmla="*/ 3625941 h 6532993"/>
              <a:gd name="connsiteX11" fmla="*/ 3941334 w 8485295"/>
              <a:gd name="connsiteY11" fmla="*/ 3640008 h 653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85295" h="6532993">
                <a:moveTo>
                  <a:pt x="3899131" y="193424"/>
                </a:moveTo>
                <a:cubicBezTo>
                  <a:pt x="2303620" y="-5869"/>
                  <a:pt x="708110" y="-205161"/>
                  <a:pt x="255599" y="840538"/>
                </a:cubicBezTo>
                <a:cubicBezTo>
                  <a:pt x="-196912" y="1886237"/>
                  <a:pt x="-140641" y="5996347"/>
                  <a:pt x="1184067" y="6467615"/>
                </a:cubicBezTo>
                <a:cubicBezTo>
                  <a:pt x="2508775" y="6938883"/>
                  <a:pt x="7319925" y="4744322"/>
                  <a:pt x="8203845" y="3668144"/>
                </a:cubicBezTo>
                <a:cubicBezTo>
                  <a:pt x="9087765" y="2591966"/>
                  <a:pt x="7716165" y="177012"/>
                  <a:pt x="6487587" y="10544"/>
                </a:cubicBezTo>
                <a:cubicBezTo>
                  <a:pt x="5259009" y="-155924"/>
                  <a:pt x="1458386" y="1689289"/>
                  <a:pt x="832374" y="2669338"/>
                </a:cubicBezTo>
                <a:cubicBezTo>
                  <a:pt x="206362" y="3649387"/>
                  <a:pt x="1953101" y="5389091"/>
                  <a:pt x="2731513" y="5890839"/>
                </a:cubicBezTo>
                <a:cubicBezTo>
                  <a:pt x="3509925" y="6392587"/>
                  <a:pt x="5106608" y="6301147"/>
                  <a:pt x="5502848" y="5679824"/>
                </a:cubicBezTo>
                <a:cubicBezTo>
                  <a:pt x="5899088" y="5058501"/>
                  <a:pt x="5500504" y="2699818"/>
                  <a:pt x="5108953" y="2162901"/>
                </a:cubicBezTo>
                <a:cubicBezTo>
                  <a:pt x="4717402" y="1625984"/>
                  <a:pt x="3345802" y="2214482"/>
                  <a:pt x="3153544" y="2458322"/>
                </a:cubicBezTo>
                <a:cubicBezTo>
                  <a:pt x="2961285" y="2702162"/>
                  <a:pt x="3824104" y="3428993"/>
                  <a:pt x="3955402" y="3625941"/>
                </a:cubicBezTo>
                <a:cubicBezTo>
                  <a:pt x="4086700" y="3822889"/>
                  <a:pt x="4014017" y="3731448"/>
                  <a:pt x="3941334" y="3640008"/>
                </a:cubicBezTo>
              </a:path>
            </a:pathLst>
          </a:cu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 xmlns:p14="http://schemas.microsoft.com/office/powerpoint/2010/main" val="387903920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4" name="Content Placeholder 3" descr="__Toy-Chess-01.jpg"/>
          <p:cNvPicPr>
            <a:picLocks noGrp="1" noChangeAspect="1"/>
          </p:cNvPicPr>
          <p:nvPr>
            <p:ph idx="1"/>
          </p:nvPr>
        </p:nvPicPr>
        <p:blipFill>
          <a:blip r:embed="rId2"/>
          <a:stretch>
            <a:fillRect/>
          </a:stretch>
        </p:blipFill>
        <p:spPr>
          <a:xfrm>
            <a:off x="-42895" y="1"/>
            <a:ext cx="9186895" cy="6858000"/>
          </a:xfrm>
        </p:spPr>
      </p:pic>
      <p:pic>
        <p:nvPicPr>
          <p:cNvPr id="5" name="Picture 4" descr="chess-4.jpg"/>
          <p:cNvPicPr>
            <a:picLocks noChangeAspect="1"/>
          </p:cNvPicPr>
          <p:nvPr/>
        </p:nvPicPr>
        <p:blipFill rotWithShape="1">
          <a:blip r:embed="rId3">
            <a:clrChange>
              <a:clrFrom>
                <a:srgbClr val="FAEBD6"/>
              </a:clrFrom>
              <a:clrTo>
                <a:srgbClr val="FAEBD6">
                  <a:alpha val="0"/>
                </a:srgbClr>
              </a:clrTo>
            </a:clrChange>
          </a:blip>
          <a:srcRect l="8277" r="5197"/>
          <a:stretch/>
        </p:blipFill>
        <p:spPr>
          <a:xfrm>
            <a:off x="0" y="0"/>
            <a:ext cx="9324528" cy="7074024"/>
          </a:xfrm>
          <a:prstGeom prst="rect">
            <a:avLst/>
          </a:prstGeom>
        </p:spPr>
      </p:pic>
      <p:pic>
        <p:nvPicPr>
          <p:cNvPr id="6" name="Picture 5" descr="شطرنج 6.jpg"/>
          <p:cNvPicPr>
            <a:picLocks noChangeAspect="1"/>
          </p:cNvPicPr>
          <p:nvPr/>
        </p:nvPicPr>
        <p:blipFill>
          <a:blip r:embed="rId4"/>
          <a:stretch>
            <a:fillRect/>
          </a:stretch>
        </p:blipFill>
        <p:spPr>
          <a:xfrm>
            <a:off x="-153160" y="2212"/>
            <a:ext cx="9285022" cy="6855788"/>
          </a:xfrm>
          <a:prstGeom prst="rect">
            <a:avLst/>
          </a:prstGeom>
        </p:spPr>
      </p:pic>
      <p:pic>
        <p:nvPicPr>
          <p:cNvPr id="7" name="Picture 6" descr="شطرنج.jpg"/>
          <p:cNvPicPr>
            <a:picLocks noChangeAspect="1"/>
          </p:cNvPicPr>
          <p:nvPr/>
        </p:nvPicPr>
        <p:blipFill>
          <a:blip r:embed="rId5"/>
          <a:stretch>
            <a:fillRect/>
          </a:stretch>
        </p:blipFill>
        <p:spPr>
          <a:xfrm>
            <a:off x="-153160" y="5837"/>
            <a:ext cx="9477688" cy="685216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700"/>
                                        <p:tgtEl>
                                          <p:spTgt spid="7"/>
                                        </p:tgtEl>
                                        <p:attrNameLst>
                                          <p:attrName>ppt_x</p:attrName>
                                        </p:attrNameLst>
                                      </p:cBhvr>
                                      <p:tavLst>
                                        <p:tav tm="0">
                                          <p:val>
                                            <p:strVal val="ppt_x"/>
                                          </p:val>
                                        </p:tav>
                                        <p:tav tm="100000">
                                          <p:val>
                                            <p:strVal val="ppt_x"/>
                                          </p:val>
                                        </p:tav>
                                      </p:tavLst>
                                    </p:anim>
                                    <p:anim calcmode="lin" valueType="num">
                                      <p:cBhvr additive="base">
                                        <p:cTn id="7" dur="1700"/>
                                        <p:tgtEl>
                                          <p:spTgt spid="7"/>
                                        </p:tgtEl>
                                        <p:attrNameLst>
                                          <p:attrName>ppt_y</p:attrName>
                                        </p:attrNameLst>
                                      </p:cBhvr>
                                      <p:tavLst>
                                        <p:tav tm="0">
                                          <p:val>
                                            <p:strVal val="ppt_y"/>
                                          </p:val>
                                        </p:tav>
                                        <p:tav tm="100000">
                                          <p:val>
                                            <p:strVal val="1+ppt_h/2"/>
                                          </p:val>
                                        </p:tav>
                                      </p:tavLst>
                                    </p:anim>
                                    <p:set>
                                      <p:cBhvr>
                                        <p:cTn id="8" dur="1" fill="hold">
                                          <p:stCondLst>
                                            <p:cond delay="16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1700"/>
                                        <p:tgtEl>
                                          <p:spTgt spid="6"/>
                                        </p:tgtEl>
                                        <p:attrNameLst>
                                          <p:attrName>ppt_x</p:attrName>
                                        </p:attrNameLst>
                                      </p:cBhvr>
                                      <p:tavLst>
                                        <p:tav tm="0">
                                          <p:val>
                                            <p:strVal val="ppt_x"/>
                                          </p:val>
                                        </p:tav>
                                        <p:tav tm="100000">
                                          <p:val>
                                            <p:strVal val="ppt_x"/>
                                          </p:val>
                                        </p:tav>
                                      </p:tavLst>
                                    </p:anim>
                                    <p:anim calcmode="lin" valueType="num">
                                      <p:cBhvr additive="base">
                                        <p:cTn id="13" dur="1700"/>
                                        <p:tgtEl>
                                          <p:spTgt spid="6"/>
                                        </p:tgtEl>
                                        <p:attrNameLst>
                                          <p:attrName>ppt_y</p:attrName>
                                        </p:attrNameLst>
                                      </p:cBhvr>
                                      <p:tavLst>
                                        <p:tav tm="0">
                                          <p:val>
                                            <p:strVal val="ppt_y"/>
                                          </p:val>
                                        </p:tav>
                                        <p:tav tm="100000">
                                          <p:val>
                                            <p:strVal val="1+ppt_h/2"/>
                                          </p:val>
                                        </p:tav>
                                      </p:tavLst>
                                    </p:anim>
                                    <p:set>
                                      <p:cBhvr>
                                        <p:cTn id="14" dur="1" fill="hold">
                                          <p:stCondLst>
                                            <p:cond delay="16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1" presetClass="exit" presetSubtype="0" fill="hold" nodeType="clickEffect">
                                  <p:stCondLst>
                                    <p:cond delay="100"/>
                                  </p:stCondLst>
                                  <p:childTnLst>
                                    <p:anim calcmode="lin" valueType="num">
                                      <p:cBhvr>
                                        <p:cTn id="18" dur="1600"/>
                                        <p:tgtEl>
                                          <p:spTgt spid="5"/>
                                        </p:tgtEl>
                                        <p:attrNameLst>
                                          <p:attrName>ppt_w</p:attrName>
                                        </p:attrNameLst>
                                      </p:cBhvr>
                                      <p:tavLst>
                                        <p:tav tm="0">
                                          <p:val>
                                            <p:strVal val="ppt_w"/>
                                          </p:val>
                                        </p:tav>
                                        <p:tav tm="100000">
                                          <p:val>
                                            <p:fltVal val="0"/>
                                          </p:val>
                                        </p:tav>
                                      </p:tavLst>
                                    </p:anim>
                                    <p:anim calcmode="lin" valueType="num">
                                      <p:cBhvr>
                                        <p:cTn id="19" dur="1600"/>
                                        <p:tgtEl>
                                          <p:spTgt spid="5"/>
                                        </p:tgtEl>
                                        <p:attrNameLst>
                                          <p:attrName>ppt_h</p:attrName>
                                        </p:attrNameLst>
                                      </p:cBhvr>
                                      <p:tavLst>
                                        <p:tav tm="0">
                                          <p:val>
                                            <p:strVal val="ppt_h"/>
                                          </p:val>
                                        </p:tav>
                                        <p:tav tm="100000">
                                          <p:val>
                                            <p:fltVal val="0"/>
                                          </p:val>
                                        </p:tav>
                                      </p:tavLst>
                                    </p:anim>
                                    <p:anim calcmode="lin" valueType="num">
                                      <p:cBhvr>
                                        <p:cTn id="20" dur="1600"/>
                                        <p:tgtEl>
                                          <p:spTgt spid="5"/>
                                        </p:tgtEl>
                                        <p:attrNameLst>
                                          <p:attrName>style.rotation</p:attrName>
                                        </p:attrNameLst>
                                      </p:cBhvr>
                                      <p:tavLst>
                                        <p:tav tm="0">
                                          <p:val>
                                            <p:fltVal val="0"/>
                                          </p:val>
                                        </p:tav>
                                        <p:tav tm="100000">
                                          <p:val>
                                            <p:fltVal val="90"/>
                                          </p:val>
                                        </p:tav>
                                      </p:tavLst>
                                    </p:anim>
                                    <p:animEffect transition="out" filter="fade">
                                      <p:cBhvr>
                                        <p:cTn id="21" dur="1600"/>
                                        <p:tgtEl>
                                          <p:spTgt spid="5"/>
                                        </p:tgtEl>
                                      </p:cBhvr>
                                    </p:animEffect>
                                    <p:set>
                                      <p:cBhvr>
                                        <p:cTn id="22" dur="1" fill="hold">
                                          <p:stCondLst>
                                            <p:cond delay="15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1600"/>
                                        <p:tgtEl>
                                          <p:spTgt spid="4"/>
                                        </p:tgtEl>
                                        <p:attrNameLst>
                                          <p:attrName>ppt_w</p:attrName>
                                        </p:attrNameLst>
                                      </p:cBhvr>
                                      <p:tavLst>
                                        <p:tav tm="0">
                                          <p:val>
                                            <p:strVal val="ppt_w"/>
                                          </p:val>
                                        </p:tav>
                                        <p:tav tm="100000">
                                          <p:val>
                                            <p:fltVal val="0"/>
                                          </p:val>
                                        </p:tav>
                                      </p:tavLst>
                                    </p:anim>
                                    <p:anim calcmode="lin" valueType="num">
                                      <p:cBhvr>
                                        <p:cTn id="27" dur="1600"/>
                                        <p:tgtEl>
                                          <p:spTgt spid="4"/>
                                        </p:tgtEl>
                                        <p:attrNameLst>
                                          <p:attrName>ppt_h</p:attrName>
                                        </p:attrNameLst>
                                      </p:cBhvr>
                                      <p:tavLst>
                                        <p:tav tm="0">
                                          <p:val>
                                            <p:strVal val="ppt_h"/>
                                          </p:val>
                                        </p:tav>
                                        <p:tav tm="100000">
                                          <p:val>
                                            <p:fltVal val="0"/>
                                          </p:val>
                                        </p:tav>
                                      </p:tavLst>
                                    </p:anim>
                                    <p:animEffect transition="out" filter="fade">
                                      <p:cBhvr>
                                        <p:cTn id="28" dur="1600"/>
                                        <p:tgtEl>
                                          <p:spTgt spid="4"/>
                                        </p:tgtEl>
                                      </p:cBhvr>
                                    </p:animEffect>
                                    <p:set>
                                      <p:cBhvr>
                                        <p:cTn id="29" dur="1" fill="hold">
                                          <p:stCondLst>
                                            <p:cond delay="15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قطع شطرنج1.jpg"/>
          <p:cNvPicPr>
            <a:picLocks noChangeAspect="1"/>
          </p:cNvPicPr>
          <p:nvPr/>
        </p:nvPicPr>
        <p:blipFill>
          <a:blip r:embed="rId2">
            <a:clrChange>
              <a:clrFrom>
                <a:srgbClr val="173460"/>
              </a:clrFrom>
              <a:clrTo>
                <a:srgbClr val="173460">
                  <a:alpha val="0"/>
                </a:srgbClr>
              </a:clrTo>
            </a:clrChange>
          </a:blip>
          <a:srcRect l="86749" t="55848" r="1559"/>
          <a:stretch>
            <a:fillRect/>
          </a:stretch>
        </p:blipFill>
        <p:spPr>
          <a:xfrm>
            <a:off x="2928926" y="2214554"/>
            <a:ext cx="500066" cy="1157278"/>
          </a:xfrm>
          <a:prstGeom prst="rect">
            <a:avLst/>
          </a:prstGeom>
        </p:spPr>
      </p:pic>
      <p:pic>
        <p:nvPicPr>
          <p:cNvPr id="12" name="Picture 11" descr="قطع شطرنج6jpg.jpg"/>
          <p:cNvPicPr>
            <a:picLocks noChangeAspect="1"/>
          </p:cNvPicPr>
          <p:nvPr/>
        </p:nvPicPr>
        <p:blipFill>
          <a:blip r:embed="rId3">
            <a:clrChange>
              <a:clrFrom>
                <a:srgbClr val="FFFFFF"/>
              </a:clrFrom>
              <a:clrTo>
                <a:srgbClr val="FFFFFF">
                  <a:alpha val="0"/>
                </a:srgbClr>
              </a:clrTo>
            </a:clrChange>
          </a:blip>
          <a:srcRect t="15276"/>
          <a:stretch>
            <a:fillRect/>
          </a:stretch>
        </p:blipFill>
        <p:spPr>
          <a:xfrm>
            <a:off x="5286380" y="4876918"/>
            <a:ext cx="3519338" cy="1981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قطع شطرنج2.jpg"/>
          <p:cNvPicPr>
            <a:picLocks noChangeAspect="1"/>
          </p:cNvPicPr>
          <p:nvPr/>
        </p:nvPicPr>
        <p:blipFill>
          <a:blip r:embed="rId4"/>
          <a:srcRect t="10285"/>
          <a:stretch>
            <a:fillRect/>
          </a:stretch>
        </p:blipFill>
        <p:spPr>
          <a:xfrm>
            <a:off x="428596" y="4786322"/>
            <a:ext cx="2281542" cy="1869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قطع شطرنج3.jpg"/>
          <p:cNvPicPr>
            <a:picLocks noChangeAspect="1"/>
          </p:cNvPicPr>
          <p:nvPr/>
        </p:nvPicPr>
        <p:blipFill>
          <a:blip r:embed="rId5">
            <a:clrChange>
              <a:clrFrom>
                <a:srgbClr val="76889C"/>
              </a:clrFrom>
              <a:clrTo>
                <a:srgbClr val="76889C">
                  <a:alpha val="0"/>
                </a:srgbClr>
              </a:clrTo>
            </a:clrChange>
          </a:blip>
          <a:srcRect t="12000"/>
          <a:stretch>
            <a:fillRect/>
          </a:stretch>
        </p:blipFill>
        <p:spPr>
          <a:xfrm>
            <a:off x="4071934" y="285728"/>
            <a:ext cx="4500594" cy="1571612"/>
          </a:xfrm>
          <a:prstGeom prst="rect">
            <a:avLst/>
          </a:prstGeom>
        </p:spPr>
      </p:pic>
      <p:pic>
        <p:nvPicPr>
          <p:cNvPr id="14" name="Picture 13" descr="قطع شطرنج3.jpg"/>
          <p:cNvPicPr>
            <a:picLocks noChangeAspect="1"/>
          </p:cNvPicPr>
          <p:nvPr/>
        </p:nvPicPr>
        <p:blipFill>
          <a:blip r:embed="rId5">
            <a:clrChange>
              <a:clrFrom>
                <a:srgbClr val="76889C"/>
              </a:clrFrom>
              <a:clrTo>
                <a:srgbClr val="76889C">
                  <a:alpha val="0"/>
                </a:srgbClr>
              </a:clrTo>
            </a:clrChange>
          </a:blip>
          <a:srcRect l="33333" t="12000"/>
          <a:stretch>
            <a:fillRect/>
          </a:stretch>
        </p:blipFill>
        <p:spPr>
          <a:xfrm flipH="1">
            <a:off x="642910" y="285728"/>
            <a:ext cx="3643338" cy="1571612"/>
          </a:xfrm>
          <a:prstGeom prst="rect">
            <a:avLst/>
          </a:prstGeom>
        </p:spPr>
      </p:pic>
      <p:pic>
        <p:nvPicPr>
          <p:cNvPr id="20" name="Picture 19"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042966" y="2043106"/>
            <a:ext cx="714380" cy="1218648"/>
          </a:xfrm>
          <a:prstGeom prst="rect">
            <a:avLst/>
          </a:prstGeom>
        </p:spPr>
      </p:pic>
      <p:pic>
        <p:nvPicPr>
          <p:cNvPr id="21" name="Picture 20"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195366" y="2195506"/>
            <a:ext cx="714380" cy="1218648"/>
          </a:xfrm>
          <a:prstGeom prst="rect">
            <a:avLst/>
          </a:prstGeom>
        </p:spPr>
      </p:pic>
      <p:pic>
        <p:nvPicPr>
          <p:cNvPr id="22" name="Picture 21"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347766" y="2347906"/>
            <a:ext cx="714380" cy="1218648"/>
          </a:xfrm>
          <a:prstGeom prst="rect">
            <a:avLst/>
          </a:prstGeom>
        </p:spPr>
      </p:pic>
      <p:pic>
        <p:nvPicPr>
          <p:cNvPr id="23" name="Picture 22"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500166" y="2500306"/>
            <a:ext cx="714380" cy="1218648"/>
          </a:xfrm>
          <a:prstGeom prst="rect">
            <a:avLst/>
          </a:prstGeom>
        </p:spPr>
      </p:pic>
      <p:pic>
        <p:nvPicPr>
          <p:cNvPr id="24" name="Picture 23"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652566" y="2652706"/>
            <a:ext cx="714380" cy="1218648"/>
          </a:xfrm>
          <a:prstGeom prst="rect">
            <a:avLst/>
          </a:prstGeom>
        </p:spPr>
      </p:pic>
      <p:pic>
        <p:nvPicPr>
          <p:cNvPr id="25" name="Picture 24"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195366" y="2195506"/>
            <a:ext cx="714380" cy="1218648"/>
          </a:xfrm>
          <a:prstGeom prst="rect">
            <a:avLst/>
          </a:prstGeom>
        </p:spPr>
      </p:pic>
      <p:pic>
        <p:nvPicPr>
          <p:cNvPr id="26" name="Picture 25"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347766" y="2347906"/>
            <a:ext cx="714380" cy="1218648"/>
          </a:xfrm>
          <a:prstGeom prst="rect">
            <a:avLst/>
          </a:prstGeom>
        </p:spPr>
      </p:pic>
      <p:pic>
        <p:nvPicPr>
          <p:cNvPr id="27" name="Picture 26"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500166" y="2500306"/>
            <a:ext cx="714380" cy="1218648"/>
          </a:xfrm>
          <a:prstGeom prst="rect">
            <a:avLst/>
          </a:prstGeom>
        </p:spPr>
      </p:pic>
      <p:pic>
        <p:nvPicPr>
          <p:cNvPr id="28" name="Picture 27"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652566" y="2652706"/>
            <a:ext cx="714380" cy="1218648"/>
          </a:xfrm>
          <a:prstGeom prst="rect">
            <a:avLst/>
          </a:prstGeom>
        </p:spPr>
      </p:pic>
      <p:pic>
        <p:nvPicPr>
          <p:cNvPr id="29" name="Picture 28"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804966" y="2805106"/>
            <a:ext cx="714380" cy="1218648"/>
          </a:xfrm>
          <a:prstGeom prst="rect">
            <a:avLst/>
          </a:prstGeom>
        </p:spPr>
      </p:pic>
      <p:pic>
        <p:nvPicPr>
          <p:cNvPr id="39" name="Picture 38"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347766" y="2347906"/>
            <a:ext cx="714380" cy="1218648"/>
          </a:xfrm>
          <a:prstGeom prst="rect">
            <a:avLst/>
          </a:prstGeom>
        </p:spPr>
      </p:pic>
      <p:pic>
        <p:nvPicPr>
          <p:cNvPr id="40" name="Picture 39"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500166" y="2500306"/>
            <a:ext cx="714380" cy="1218648"/>
          </a:xfrm>
          <a:prstGeom prst="rect">
            <a:avLst/>
          </a:prstGeom>
        </p:spPr>
      </p:pic>
      <p:pic>
        <p:nvPicPr>
          <p:cNvPr id="41" name="Picture 40"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652566" y="2652706"/>
            <a:ext cx="714380" cy="1218648"/>
          </a:xfrm>
          <a:prstGeom prst="rect">
            <a:avLst/>
          </a:prstGeom>
        </p:spPr>
      </p:pic>
      <p:pic>
        <p:nvPicPr>
          <p:cNvPr id="42" name="Picture 41"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804966" y="2805106"/>
            <a:ext cx="714380" cy="1218648"/>
          </a:xfrm>
          <a:prstGeom prst="rect">
            <a:avLst/>
          </a:prstGeom>
        </p:spPr>
      </p:pic>
      <p:pic>
        <p:nvPicPr>
          <p:cNvPr id="44" name="Picture 43"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2338374" y="2481258"/>
            <a:ext cx="714380" cy="1218648"/>
          </a:xfrm>
          <a:prstGeom prst="rect">
            <a:avLst/>
          </a:prstGeom>
        </p:spPr>
      </p:pic>
      <p:pic>
        <p:nvPicPr>
          <p:cNvPr id="45" name="Picture 44"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2490774" y="2633658"/>
            <a:ext cx="714380" cy="1218648"/>
          </a:xfrm>
          <a:prstGeom prst="rect">
            <a:avLst/>
          </a:prstGeom>
        </p:spPr>
      </p:pic>
      <p:pic>
        <p:nvPicPr>
          <p:cNvPr id="46" name="Picture 45"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2643174" y="2786058"/>
            <a:ext cx="714380" cy="1218648"/>
          </a:xfrm>
          <a:prstGeom prst="rect">
            <a:avLst/>
          </a:prstGeom>
        </p:spPr>
      </p:pic>
      <p:pic>
        <p:nvPicPr>
          <p:cNvPr id="52" name="Picture 51"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0" y="1962144"/>
            <a:ext cx="714380" cy="1218648"/>
          </a:xfrm>
          <a:prstGeom prst="rect">
            <a:avLst/>
          </a:prstGeom>
        </p:spPr>
      </p:pic>
      <p:pic>
        <p:nvPicPr>
          <p:cNvPr id="53" name="Picture 52"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52400" y="2114544"/>
            <a:ext cx="714380" cy="1218648"/>
          </a:xfrm>
          <a:prstGeom prst="rect">
            <a:avLst/>
          </a:prstGeom>
        </p:spPr>
      </p:pic>
      <p:pic>
        <p:nvPicPr>
          <p:cNvPr id="54" name="Picture 53"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304800" y="2266944"/>
            <a:ext cx="714380" cy="1218648"/>
          </a:xfrm>
          <a:prstGeom prst="rect">
            <a:avLst/>
          </a:prstGeom>
        </p:spPr>
      </p:pic>
      <p:pic>
        <p:nvPicPr>
          <p:cNvPr id="55" name="Picture 54"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457200" y="2419344"/>
            <a:ext cx="714380" cy="1218648"/>
          </a:xfrm>
          <a:prstGeom prst="rect">
            <a:avLst/>
          </a:prstGeom>
        </p:spPr>
      </p:pic>
      <p:pic>
        <p:nvPicPr>
          <p:cNvPr id="56" name="Picture 55"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609600" y="2571744"/>
            <a:ext cx="714380" cy="1218648"/>
          </a:xfrm>
          <a:prstGeom prst="rect">
            <a:avLst/>
          </a:prstGeom>
        </p:spPr>
      </p:pic>
      <p:pic>
        <p:nvPicPr>
          <p:cNvPr id="57" name="Picture 56"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762000" y="2724144"/>
            <a:ext cx="714380" cy="1218648"/>
          </a:xfrm>
          <a:prstGeom prst="rect">
            <a:avLst/>
          </a:prstGeom>
        </p:spPr>
      </p:pic>
      <p:pic>
        <p:nvPicPr>
          <p:cNvPr id="58" name="Picture 57"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914400" y="2876544"/>
            <a:ext cx="714380" cy="1218648"/>
          </a:xfrm>
          <a:prstGeom prst="rect">
            <a:avLst/>
          </a:prstGeom>
        </p:spPr>
      </p:pic>
      <p:pic>
        <p:nvPicPr>
          <p:cNvPr id="59" name="Picture 58" descr="البيدق2.jpg"/>
          <p:cNvPicPr>
            <a:picLocks noChangeAspect="1"/>
          </p:cNvPicPr>
          <p:nvPr/>
        </p:nvPicPr>
        <p:blipFill>
          <a:blip r:embed="rId6">
            <a:clrChange>
              <a:clrFrom>
                <a:srgbClr val="F2F1EF"/>
              </a:clrFrom>
              <a:clrTo>
                <a:srgbClr val="F2F1EF">
                  <a:alpha val="0"/>
                </a:srgbClr>
              </a:clrTo>
            </a:clrChange>
          </a:blip>
          <a:srcRect l="12707" t="6989" r="16851" b="15054"/>
          <a:stretch>
            <a:fillRect/>
          </a:stretch>
        </p:blipFill>
        <p:spPr>
          <a:xfrm>
            <a:off x="1066800" y="3028944"/>
            <a:ext cx="714380" cy="1218648"/>
          </a:xfrm>
          <a:prstGeom prst="rect">
            <a:avLst/>
          </a:prstGeom>
        </p:spPr>
      </p:pic>
      <p:pic>
        <p:nvPicPr>
          <p:cNvPr id="60" name="Picture 59" descr="قطع شطرنج1.jpg"/>
          <p:cNvPicPr>
            <a:picLocks noChangeAspect="1"/>
          </p:cNvPicPr>
          <p:nvPr/>
        </p:nvPicPr>
        <p:blipFill>
          <a:blip r:embed="rId2">
            <a:clrChange>
              <a:clrFrom>
                <a:srgbClr val="163561"/>
              </a:clrFrom>
              <a:clrTo>
                <a:srgbClr val="163561">
                  <a:alpha val="0"/>
                </a:srgbClr>
              </a:clrTo>
            </a:clrChange>
          </a:blip>
          <a:srcRect l="53340" t="51462" r="30791"/>
          <a:stretch>
            <a:fillRect/>
          </a:stretch>
        </p:blipFill>
        <p:spPr>
          <a:xfrm>
            <a:off x="7215206" y="2214554"/>
            <a:ext cx="738619" cy="1290630"/>
          </a:xfrm>
          <a:prstGeom prst="rect">
            <a:avLst/>
          </a:prstGeom>
        </p:spPr>
      </p:pic>
      <p:pic>
        <p:nvPicPr>
          <p:cNvPr id="61" name="Picture 60" descr="قطع شطرنج1.jpg"/>
          <p:cNvPicPr>
            <a:picLocks noChangeAspect="1"/>
          </p:cNvPicPr>
          <p:nvPr/>
        </p:nvPicPr>
        <p:blipFill>
          <a:blip r:embed="rId2">
            <a:clrChange>
              <a:clrFrom>
                <a:srgbClr val="14335F"/>
              </a:clrFrom>
              <a:clrTo>
                <a:srgbClr val="14335F">
                  <a:alpha val="0"/>
                </a:srgbClr>
              </a:clrTo>
            </a:clrChange>
          </a:blip>
          <a:srcRect l="53340" t="51462" r="30791"/>
          <a:stretch>
            <a:fillRect/>
          </a:stretch>
        </p:blipFill>
        <p:spPr>
          <a:xfrm>
            <a:off x="7562872" y="2357430"/>
            <a:ext cx="738619" cy="1290630"/>
          </a:xfrm>
          <a:prstGeom prst="rect">
            <a:avLst/>
          </a:prstGeom>
        </p:spPr>
      </p:pic>
      <p:pic>
        <p:nvPicPr>
          <p:cNvPr id="62" name="Picture 61" descr="قطع شطرنج1.jpg"/>
          <p:cNvPicPr>
            <a:picLocks noChangeAspect="1"/>
          </p:cNvPicPr>
          <p:nvPr/>
        </p:nvPicPr>
        <p:blipFill>
          <a:blip r:embed="rId2">
            <a:clrChange>
              <a:clrFrom>
                <a:srgbClr val="163561"/>
              </a:clrFrom>
              <a:clrTo>
                <a:srgbClr val="163561">
                  <a:alpha val="0"/>
                </a:srgbClr>
              </a:clrTo>
            </a:clrChange>
          </a:blip>
          <a:srcRect l="53340" t="51462" r="30791"/>
          <a:stretch>
            <a:fillRect/>
          </a:stretch>
        </p:blipFill>
        <p:spPr>
          <a:xfrm>
            <a:off x="7858148" y="2500306"/>
            <a:ext cx="738619" cy="1290630"/>
          </a:xfrm>
          <a:prstGeom prst="rect">
            <a:avLst/>
          </a:prstGeom>
        </p:spPr>
      </p:pic>
      <p:pic>
        <p:nvPicPr>
          <p:cNvPr id="63" name="Picture 62" descr="قطع شطرنج1.jpg"/>
          <p:cNvPicPr>
            <a:picLocks noChangeAspect="1"/>
          </p:cNvPicPr>
          <p:nvPr/>
        </p:nvPicPr>
        <p:blipFill>
          <a:blip r:embed="rId2">
            <a:clrChange>
              <a:clrFrom>
                <a:srgbClr val="193660"/>
              </a:clrFrom>
              <a:clrTo>
                <a:srgbClr val="193660">
                  <a:alpha val="0"/>
                </a:srgbClr>
              </a:clrTo>
            </a:clrChange>
          </a:blip>
          <a:srcRect l="70156" t="39474" r="13975"/>
          <a:stretch>
            <a:fillRect/>
          </a:stretch>
        </p:blipFill>
        <p:spPr>
          <a:xfrm>
            <a:off x="5929322" y="2214554"/>
            <a:ext cx="642942" cy="1385863"/>
          </a:xfrm>
          <a:prstGeom prst="rect">
            <a:avLst/>
          </a:prstGeom>
        </p:spPr>
      </p:pic>
      <p:pic>
        <p:nvPicPr>
          <p:cNvPr id="64" name="Picture 63" descr="قطع شطرنج1.jpg"/>
          <p:cNvPicPr>
            <a:picLocks noChangeAspect="1"/>
          </p:cNvPicPr>
          <p:nvPr/>
        </p:nvPicPr>
        <p:blipFill>
          <a:blip r:embed="rId2">
            <a:clrChange>
              <a:clrFrom>
                <a:srgbClr val="1A3761"/>
              </a:clrFrom>
              <a:clrTo>
                <a:srgbClr val="1A3761">
                  <a:alpha val="0"/>
                </a:srgbClr>
              </a:clrTo>
            </a:clrChange>
          </a:blip>
          <a:srcRect l="70156" t="39474" r="13975"/>
          <a:stretch>
            <a:fillRect/>
          </a:stretch>
        </p:blipFill>
        <p:spPr>
          <a:xfrm>
            <a:off x="6429388" y="2357430"/>
            <a:ext cx="642942" cy="1385863"/>
          </a:xfrm>
          <a:prstGeom prst="rect">
            <a:avLst/>
          </a:prstGeom>
        </p:spPr>
      </p:pic>
      <p:pic>
        <p:nvPicPr>
          <p:cNvPr id="65" name="Picture 64" descr="قطع شطرنج1.jpg"/>
          <p:cNvPicPr>
            <a:picLocks noChangeAspect="1"/>
          </p:cNvPicPr>
          <p:nvPr/>
        </p:nvPicPr>
        <p:blipFill>
          <a:blip r:embed="rId2">
            <a:clrChange>
              <a:clrFrom>
                <a:srgbClr val="173760"/>
              </a:clrFrom>
              <a:clrTo>
                <a:srgbClr val="173760">
                  <a:alpha val="0"/>
                </a:srgbClr>
              </a:clrTo>
            </a:clrChange>
          </a:blip>
          <a:srcRect l="70156" t="39474" r="13975"/>
          <a:stretch>
            <a:fillRect/>
          </a:stretch>
        </p:blipFill>
        <p:spPr>
          <a:xfrm>
            <a:off x="5429256" y="2357430"/>
            <a:ext cx="642942" cy="1385863"/>
          </a:xfrm>
          <a:prstGeom prst="rect">
            <a:avLst/>
          </a:prstGeom>
        </p:spPr>
      </p:pic>
      <p:pic>
        <p:nvPicPr>
          <p:cNvPr id="68" name="Picture 67" descr="قطع شطرنج1.jpg"/>
          <p:cNvPicPr>
            <a:picLocks noChangeAspect="1"/>
          </p:cNvPicPr>
          <p:nvPr/>
        </p:nvPicPr>
        <p:blipFill>
          <a:blip r:embed="rId2">
            <a:clrChange>
              <a:clrFrom>
                <a:srgbClr val="112C57"/>
              </a:clrFrom>
              <a:clrTo>
                <a:srgbClr val="112C57">
                  <a:alpha val="0"/>
                </a:srgbClr>
              </a:clrTo>
            </a:clrChange>
          </a:blip>
          <a:srcRect l="86749" t="55848" r="1559"/>
          <a:stretch>
            <a:fillRect/>
          </a:stretch>
        </p:blipFill>
        <p:spPr>
          <a:xfrm>
            <a:off x="3195630" y="2285992"/>
            <a:ext cx="500066" cy="1281106"/>
          </a:xfrm>
          <a:prstGeom prst="rect">
            <a:avLst/>
          </a:prstGeom>
        </p:spPr>
      </p:pic>
      <p:pic>
        <p:nvPicPr>
          <p:cNvPr id="69" name="Picture 68" descr="قطع شطرنج1.jpg"/>
          <p:cNvPicPr>
            <a:picLocks noChangeAspect="1"/>
          </p:cNvPicPr>
          <p:nvPr/>
        </p:nvPicPr>
        <p:blipFill>
          <a:blip r:embed="rId2">
            <a:clrChange>
              <a:clrFrom>
                <a:srgbClr val="17345E"/>
              </a:clrFrom>
              <a:clrTo>
                <a:srgbClr val="17345E">
                  <a:alpha val="0"/>
                </a:srgbClr>
              </a:clrTo>
            </a:clrChange>
          </a:blip>
          <a:srcRect l="86749" t="55848" r="1559"/>
          <a:stretch>
            <a:fillRect/>
          </a:stretch>
        </p:blipFill>
        <p:spPr>
          <a:xfrm>
            <a:off x="3428992" y="2571744"/>
            <a:ext cx="500066" cy="1157278"/>
          </a:xfrm>
          <a:prstGeom prst="rect">
            <a:avLst/>
          </a:prstGeom>
        </p:spPr>
      </p:pic>
      <p:pic>
        <p:nvPicPr>
          <p:cNvPr id="70" name="Picture 69" descr="قطع شطرنج1.jpg"/>
          <p:cNvPicPr>
            <a:picLocks noChangeAspect="1"/>
          </p:cNvPicPr>
          <p:nvPr/>
        </p:nvPicPr>
        <p:blipFill>
          <a:blip r:embed="rId2">
            <a:clrChange>
              <a:clrFrom>
                <a:srgbClr val="15325C"/>
              </a:clrFrom>
              <a:clrTo>
                <a:srgbClr val="15325C">
                  <a:alpha val="0"/>
                </a:srgbClr>
              </a:clrTo>
            </a:clrChange>
          </a:blip>
          <a:srcRect l="86749" t="55848" r="1559"/>
          <a:stretch>
            <a:fillRect/>
          </a:stretch>
        </p:blipFill>
        <p:spPr>
          <a:xfrm>
            <a:off x="3714744" y="2714620"/>
            <a:ext cx="500066" cy="1157278"/>
          </a:xfrm>
          <a:prstGeom prst="rect">
            <a:avLst/>
          </a:prstGeom>
        </p:spPr>
      </p:pic>
      <p:pic>
        <p:nvPicPr>
          <p:cNvPr id="71" name="Picture 70" descr="قطع شطرنج3.jpg"/>
          <p:cNvPicPr>
            <a:picLocks noChangeAspect="1"/>
          </p:cNvPicPr>
          <p:nvPr/>
        </p:nvPicPr>
        <p:blipFill>
          <a:blip r:embed="rId5">
            <a:clrChange>
              <a:clrFrom>
                <a:srgbClr val="7787A0"/>
              </a:clrFrom>
              <a:clrTo>
                <a:srgbClr val="7787A0">
                  <a:alpha val="0"/>
                </a:srgbClr>
              </a:clrTo>
            </a:clrChange>
          </a:blip>
          <a:srcRect l="35211" t="23591" r="50000"/>
          <a:stretch>
            <a:fillRect/>
          </a:stretch>
        </p:blipFill>
        <p:spPr>
          <a:xfrm>
            <a:off x="4357686" y="2000240"/>
            <a:ext cx="714380" cy="1476379"/>
          </a:xfrm>
          <a:prstGeom prst="rect">
            <a:avLst/>
          </a:prstGeom>
        </p:spPr>
      </p:pic>
      <p:pic>
        <p:nvPicPr>
          <p:cNvPr id="72" name="Picture 71" descr="قطع شطرنج3.jpg"/>
          <p:cNvPicPr>
            <a:picLocks noChangeAspect="1"/>
          </p:cNvPicPr>
          <p:nvPr/>
        </p:nvPicPr>
        <p:blipFill>
          <a:blip r:embed="rId5">
            <a:clrChange>
              <a:clrFrom>
                <a:srgbClr val="7787A0"/>
              </a:clrFrom>
              <a:clrTo>
                <a:srgbClr val="7787A0">
                  <a:alpha val="0"/>
                </a:srgbClr>
              </a:clrTo>
            </a:clrChange>
          </a:blip>
          <a:srcRect l="35211" t="23591" r="50000"/>
          <a:stretch>
            <a:fillRect/>
          </a:stretch>
        </p:blipFill>
        <p:spPr>
          <a:xfrm>
            <a:off x="4643438" y="2571744"/>
            <a:ext cx="714380" cy="1476379"/>
          </a:xfrm>
          <a:prstGeom prst="rect">
            <a:avLst/>
          </a:prstGeom>
        </p:spPr>
      </p:pic>
      <p:pic>
        <p:nvPicPr>
          <p:cNvPr id="73" name="Picture 72" descr="قطع شطرنج3.jpg"/>
          <p:cNvPicPr>
            <a:picLocks noChangeAspect="1"/>
          </p:cNvPicPr>
          <p:nvPr/>
        </p:nvPicPr>
        <p:blipFill>
          <a:blip r:embed="rId5">
            <a:clrChange>
              <a:clrFrom>
                <a:srgbClr val="7787A0"/>
              </a:clrFrom>
              <a:clrTo>
                <a:srgbClr val="7787A0">
                  <a:alpha val="0"/>
                </a:srgbClr>
              </a:clrTo>
            </a:clrChange>
          </a:blip>
          <a:srcRect l="35211" t="23591" r="50000"/>
          <a:stretch>
            <a:fillRect/>
          </a:stretch>
        </p:blipFill>
        <p:spPr>
          <a:xfrm>
            <a:off x="4214810" y="3071810"/>
            <a:ext cx="714380" cy="1476379"/>
          </a:xfrm>
          <a:prstGeom prst="rect">
            <a:avLst/>
          </a:prstGeom>
        </p:spPr>
      </p:pic>
      <p:pic>
        <p:nvPicPr>
          <p:cNvPr id="74" name="Picture 73" descr="قطع شطرنج3.jpg"/>
          <p:cNvPicPr>
            <a:picLocks noChangeAspect="1"/>
          </p:cNvPicPr>
          <p:nvPr/>
        </p:nvPicPr>
        <p:blipFill>
          <a:blip r:embed="rId5">
            <a:clrChange>
              <a:clrFrom>
                <a:srgbClr val="7787A0"/>
              </a:clrFrom>
              <a:clrTo>
                <a:srgbClr val="7787A0">
                  <a:alpha val="0"/>
                </a:srgbClr>
              </a:clrTo>
            </a:clrChange>
          </a:blip>
          <a:srcRect l="35211" t="23591" r="50000"/>
          <a:stretch>
            <a:fillRect/>
          </a:stretch>
        </p:blipFill>
        <p:spPr>
          <a:xfrm>
            <a:off x="4929190" y="3005103"/>
            <a:ext cx="714380" cy="1476379"/>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1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1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10"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par>
                                <p:cTn id="85" presetID="10"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10" presetClass="entr" presetSubtype="0" fill="hold"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par>
                                <p:cTn id="94" presetID="10" presetClass="entr" presetSubtype="0" fill="hold" nodeType="with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500"/>
                                        <p:tgtEl>
                                          <p:spTgt spid="62"/>
                                        </p:tgtEl>
                                      </p:cBhvr>
                                    </p:animEffect>
                                  </p:childTnLst>
                                </p:cTn>
                              </p:par>
                              <p:par>
                                <p:cTn id="97" presetID="10" presetClass="entr" presetSubtype="0"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fade">
                                      <p:cBhvr>
                                        <p:cTn id="99" dur="500"/>
                                        <p:tgtEl>
                                          <p:spTgt spid="63"/>
                                        </p:tgtEl>
                                      </p:cBhvr>
                                    </p:animEffect>
                                  </p:childTnLst>
                                </p:cTn>
                              </p:par>
                              <p:par>
                                <p:cTn id="100" presetID="10" presetClass="entr" presetSubtype="0" fill="hold"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par>
                                <p:cTn id="103" presetID="10" presetClass="entr" presetSubtype="0" fill="hold" nodeType="withEffect">
                                  <p:stCondLst>
                                    <p:cond delay="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500"/>
                                        <p:tgtEl>
                                          <p:spTgt spid="65"/>
                                        </p:tgtEl>
                                      </p:cBhvr>
                                    </p:animEffect>
                                  </p:childTnLst>
                                </p:cTn>
                              </p:par>
                              <p:par>
                                <p:cTn id="106" presetID="10" presetClass="entr" presetSubtype="0" fill="hold" nodeType="with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500"/>
                                        <p:tgtEl>
                                          <p:spTgt spid="68"/>
                                        </p:tgtEl>
                                      </p:cBhvr>
                                    </p:animEffect>
                                  </p:childTnLst>
                                </p:cTn>
                              </p:par>
                              <p:par>
                                <p:cTn id="109" presetID="10" presetClass="entr" presetSubtype="0" fill="hold" nodeType="with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par>
                                <p:cTn id="112" presetID="10" presetClass="entr" presetSubtype="0" fill="hold"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500"/>
                                        <p:tgtEl>
                                          <p:spTgt spid="70"/>
                                        </p:tgtEl>
                                      </p:cBhvr>
                                    </p:animEffect>
                                  </p:childTnLst>
                                </p:cTn>
                              </p:par>
                              <p:par>
                                <p:cTn id="115" presetID="10" presetClass="entr" presetSubtype="0" fill="hold"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500"/>
                                        <p:tgtEl>
                                          <p:spTgt spid="71"/>
                                        </p:tgtEl>
                                      </p:cBhvr>
                                    </p:animEffect>
                                  </p:childTnLst>
                                </p:cTn>
                              </p:par>
                              <p:par>
                                <p:cTn id="118" presetID="10" presetClass="entr" presetSubtype="0" fill="hold"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childTnLst>
                                </p:cTn>
                              </p:par>
                              <p:par>
                                <p:cTn id="121" presetID="10" presetClass="entr" presetSubtype="0" fill="hold" nodeType="with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500"/>
                                        <p:tgtEl>
                                          <p:spTgt spid="73"/>
                                        </p:tgtEl>
                                      </p:cBhvr>
                                    </p:animEffect>
                                  </p:childTnLst>
                                </p:cTn>
                              </p:par>
                              <p:par>
                                <p:cTn id="124" presetID="10" presetClass="entr" presetSubtype="0" fill="hold"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par>
                                <p:cTn id="127" presetID="10" presetClass="entr" presetSubtype="0" fill="hold" nodeType="with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fade">
                                      <p:cBhvr>
                                        <p:cTn id="129" dur="500"/>
                                        <p:tgtEl>
                                          <p:spTgt spid="74"/>
                                        </p:tgtEl>
                                      </p:cBhvr>
                                    </p:animEffect>
                                  </p:childTnLst>
                                </p:cTn>
                              </p:par>
                            </p:childTnLst>
                          </p:cTn>
                        </p:par>
                        <p:par>
                          <p:cTn id="130" fill="hold">
                            <p:stCondLst>
                              <p:cond delay="500"/>
                            </p:stCondLst>
                            <p:childTnLst>
                              <p:par>
                                <p:cTn id="131" presetID="6" presetClass="entr" presetSubtype="16" fill="hold" nodeType="after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circle(in)">
                                      <p:cBhvr>
                                        <p:cTn id="133" dur="2000"/>
                                        <p:tgtEl>
                                          <p:spTgt spid="12"/>
                                        </p:tgtEl>
                                      </p:cBhvr>
                                    </p:animEffect>
                                  </p:childTnLst>
                                </p:cTn>
                              </p:par>
                            </p:childTnLst>
                          </p:cTn>
                        </p:par>
                        <p:par>
                          <p:cTn id="134" fill="hold">
                            <p:stCondLst>
                              <p:cond delay="2500"/>
                            </p:stCondLst>
                            <p:childTnLst>
                              <p:par>
                                <p:cTn id="135" presetID="6" presetClass="entr" presetSubtype="16"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circle(in)">
                                      <p:cBhvr>
                                        <p:cTn id="13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286400" y="11650"/>
            <a:ext cx="3456384" cy="5016758"/>
          </a:xfrm>
          <a:prstGeom prst="rect">
            <a:avLst/>
          </a:prstGeom>
          <a:noFill/>
        </p:spPr>
        <p:txBody>
          <a:bodyPr wrap="square" rtlCol="1">
            <a:spAutoFit/>
          </a:bodyPr>
          <a:lstStyle/>
          <a:p>
            <a:r>
              <a:rPr lang="ar-SA" sz="3200" b="1" dirty="0" smtClean="0">
                <a:solidFill>
                  <a:schemeClr val="bg1"/>
                </a:solidFill>
              </a:rPr>
              <a:t>من صفات السياسي:</a:t>
            </a:r>
          </a:p>
          <a:p>
            <a:pPr marL="457200" indent="-457200">
              <a:buFont typeface="Arial" panose="020B0604020202020204" pitchFamily="34" charset="0"/>
              <a:buChar char="•"/>
            </a:pPr>
            <a:r>
              <a:rPr lang="ar-SA" sz="3200" dirty="0" smtClean="0">
                <a:solidFill>
                  <a:srgbClr val="FFFF00"/>
                </a:solidFill>
              </a:rPr>
              <a:t>التواضع مع السياسة.</a:t>
            </a:r>
          </a:p>
          <a:p>
            <a:pPr marL="457200" indent="-457200">
              <a:buFont typeface="Arial" panose="020B0604020202020204" pitchFamily="34" charset="0"/>
              <a:buChar char="•"/>
            </a:pPr>
            <a:r>
              <a:rPr lang="ar-SA" sz="3200" dirty="0" smtClean="0">
                <a:solidFill>
                  <a:srgbClr val="FFFF00"/>
                </a:solidFill>
              </a:rPr>
              <a:t>لا يستهين بشيء.</a:t>
            </a:r>
          </a:p>
          <a:p>
            <a:pPr marL="457200" indent="-457200">
              <a:buFont typeface="Arial" panose="020B0604020202020204" pitchFamily="34" charset="0"/>
              <a:buChar char="•"/>
            </a:pPr>
            <a:r>
              <a:rPr lang="ar-SA" sz="3200" dirty="0" smtClean="0">
                <a:solidFill>
                  <a:srgbClr val="FFFF00"/>
                </a:solidFill>
              </a:rPr>
              <a:t>لا يتهول شيء.</a:t>
            </a:r>
          </a:p>
          <a:p>
            <a:pPr marL="457200" indent="-457200">
              <a:buFont typeface="Arial" panose="020B0604020202020204" pitchFamily="34" charset="0"/>
              <a:buChar char="•"/>
            </a:pPr>
            <a:r>
              <a:rPr lang="ar-SA" sz="3200" dirty="0" smtClean="0">
                <a:solidFill>
                  <a:srgbClr val="FFFF00"/>
                </a:solidFill>
              </a:rPr>
              <a:t>لا يتعجل شيء.</a:t>
            </a:r>
          </a:p>
          <a:p>
            <a:pPr marL="457200" indent="-457200">
              <a:buFont typeface="Arial" panose="020B0604020202020204" pitchFamily="34" charset="0"/>
              <a:buChar char="•"/>
            </a:pPr>
            <a:r>
              <a:rPr lang="ar-SA" sz="3200" dirty="0" smtClean="0">
                <a:solidFill>
                  <a:srgbClr val="FFFF00"/>
                </a:solidFill>
              </a:rPr>
              <a:t>مرن التفكير</a:t>
            </a:r>
          </a:p>
          <a:p>
            <a:pPr marL="457200" indent="-457200">
              <a:buFont typeface="Arial" panose="020B0604020202020204" pitchFamily="34" charset="0"/>
              <a:buChar char="•"/>
            </a:pPr>
            <a:r>
              <a:rPr lang="ar-SA" sz="3200" dirty="0" smtClean="0">
                <a:solidFill>
                  <a:srgbClr val="FFFF00"/>
                </a:solidFill>
              </a:rPr>
              <a:t> ثابت الشخصية.</a:t>
            </a:r>
          </a:p>
          <a:p>
            <a:pPr marL="457200" indent="-457200">
              <a:buFont typeface="Arial" panose="020B0604020202020204" pitchFamily="34" charset="0"/>
              <a:buChar char="•"/>
            </a:pPr>
            <a:r>
              <a:rPr lang="ar-SA" sz="3200" dirty="0" smtClean="0">
                <a:solidFill>
                  <a:srgbClr val="FFFF00"/>
                </a:solidFill>
              </a:rPr>
              <a:t>لاجم لعواطفه</a:t>
            </a:r>
          </a:p>
          <a:p>
            <a:pPr marL="457200" indent="-457200">
              <a:buFont typeface="Arial" panose="020B0604020202020204" pitchFamily="34" charset="0"/>
              <a:buChar char="•"/>
            </a:pPr>
            <a:r>
              <a:rPr lang="ar-SA" sz="3200" dirty="0" smtClean="0">
                <a:solidFill>
                  <a:srgbClr val="FFFF00"/>
                </a:solidFill>
              </a:rPr>
              <a:t>يتكلم بحساب شديد.</a:t>
            </a:r>
          </a:p>
          <a:p>
            <a:pPr marL="457200" indent="-457200">
              <a:buFont typeface="Arial" panose="020B0604020202020204" pitchFamily="34" charset="0"/>
              <a:buChar char="•"/>
            </a:pPr>
            <a:r>
              <a:rPr lang="ar-SA" sz="3200" dirty="0" smtClean="0">
                <a:solidFill>
                  <a:srgbClr val="FFFF00"/>
                </a:solidFill>
              </a:rPr>
              <a:t>شديد المراقبة.</a:t>
            </a:r>
          </a:p>
        </p:txBody>
      </p:sp>
    </p:spTree>
    <p:extLst>
      <p:ext uri="{BB962C8B-B14F-4D97-AF65-F5344CB8AC3E}">
        <p14:creationId xmlns="" xmlns:p14="http://schemas.microsoft.com/office/powerpoint/2010/main" val="3507343891"/>
      </p:ext>
    </p:extLst>
  </p:cSld>
  <p:clrMapOvr>
    <a:masterClrMapping/>
  </p:clrMapOvr>
  <mc:AlternateContent xmlns:mc="http://schemas.openxmlformats.org/markup-compatibility/2006">
    <mc:Choice xmlns=""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Effect transition="in" filter="fade">
                                      <p:cBhvr>
                                        <p:cTn id="63" dur="1000"/>
                                        <p:tgtEl>
                                          <p:spTgt spid="5">
                                            <p:txEl>
                                              <p:pRg st="8" end="8"/>
                                            </p:txEl>
                                          </p:spTgt>
                                        </p:tgtEl>
                                      </p:cBhvr>
                                    </p:animEffect>
                                    <p:anim calcmode="lin" valueType="num">
                                      <p:cBhvr>
                                        <p:cTn id="6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animEffect transition="in" filter="fade">
                                      <p:cBhvr>
                                        <p:cTn id="70" dur="1000"/>
                                        <p:tgtEl>
                                          <p:spTgt spid="5">
                                            <p:txEl>
                                              <p:pRg st="9" end="9"/>
                                            </p:txEl>
                                          </p:spTgt>
                                        </p:tgtEl>
                                      </p:cBhvr>
                                    </p:animEffect>
                                    <p:anim calcmode="lin" valueType="num">
                                      <p:cBhvr>
                                        <p:cTn id="7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4" name="Content Placeholder 3" descr="لا تثق بأحد.jpg"/>
          <p:cNvPicPr>
            <a:picLocks noGrp="1" noChangeAspect="1"/>
          </p:cNvPicPr>
          <p:nvPr>
            <p:ph idx="1"/>
          </p:nvPr>
        </p:nvPicPr>
        <p:blipFill>
          <a:blip r:embed="rId2"/>
          <a:stretch>
            <a:fillRect/>
          </a:stretch>
        </p:blipFill>
        <p:spPr>
          <a:xfrm>
            <a:off x="0" y="0"/>
            <a:ext cx="9143999" cy="6857999"/>
          </a:xfrm>
        </p:spPr>
      </p:pic>
    </p:spTree>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26" presetClass="emph" presetSubtype="0" fill="hold" nodeType="afterEffect">
                                  <p:stCondLst>
                                    <p:cond delay="0"/>
                                  </p:stCondLst>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SA"/>
          </a:p>
        </p:txBody>
      </p:sp>
      <p:pic>
        <p:nvPicPr>
          <p:cNvPr id="4" name="Content Placeholder 3" descr="أسد غضب.jpg"/>
          <p:cNvPicPr>
            <a:picLocks noGrp="1" noChangeAspect="1"/>
          </p:cNvPicPr>
          <p:nvPr>
            <p:ph idx="1"/>
          </p:nvPr>
        </p:nvPicPr>
        <p:blipFill>
          <a:blip r:embed="rId2">
            <a:extLst>
              <a:ext uri="{BEBA8EAE-BF5A-486C-A8C5-ECC9F3942E4B}">
                <a14:imgProps xmlns="" xmlns:a14="http://schemas.microsoft.com/office/drawing/2010/main">
                  <a14:imgLayer r:embed="rId3">
                    <a14:imgEffect>
                      <a14:brightnessContrast bright="-24000"/>
                    </a14:imgEffect>
                  </a14:imgLayer>
                </a14:imgProps>
              </a:ext>
            </a:extLst>
          </a:blip>
          <a:stretch>
            <a:fillRect/>
          </a:stretch>
        </p:blipFill>
        <p:spPr>
          <a:xfrm>
            <a:off x="1" y="0"/>
            <a:ext cx="9125664" cy="6858000"/>
          </a:xfrm>
          <a:effectLst>
            <a:softEdge rad="635000"/>
          </a:effectLst>
        </p:spPr>
      </p:pic>
      <p:pic>
        <p:nvPicPr>
          <p:cNvPr id="5" name="Picture 4" descr="الثعلب.jpg"/>
          <p:cNvPicPr>
            <a:picLocks noChangeAspect="1"/>
          </p:cNvPicPr>
          <p:nvPr/>
        </p:nvPicPr>
        <p:blipFill rotWithShape="1">
          <a:blip r:embed="rId4"/>
          <a:srcRect l="18815" r="23104" b="4950"/>
          <a:stretch/>
        </p:blipFill>
        <p:spPr>
          <a:xfrm>
            <a:off x="4067945" y="2533181"/>
            <a:ext cx="2016224" cy="3567433"/>
          </a:xfrm>
          <a:prstGeom prst="rect">
            <a:avLst/>
          </a:prstGeom>
          <a:ln>
            <a:noFill/>
          </a:ln>
          <a:effectLst>
            <a:softEdge rad="317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Effect transition="in" filter="fade">
                                      <p:cBhvr>
                                        <p:cTn id="9" dur="1250"/>
                                        <p:tgtEl>
                                          <p:spTgt spid="5"/>
                                        </p:tgtEl>
                                      </p:cBhvr>
                                    </p:animEffect>
                                  </p:childTnLst>
                                </p:cTn>
                              </p:par>
                              <p:par>
                                <p:cTn id="10" presetID="21" presetClass="entr" presetSubtype="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7"/>
            <a:ext cx="7772400" cy="720080"/>
          </a:xfrm>
        </p:spPr>
        <p:style>
          <a:lnRef idx="1">
            <a:schemeClr val="dk1"/>
          </a:lnRef>
          <a:fillRef idx="2">
            <a:schemeClr val="dk1"/>
          </a:fillRef>
          <a:effectRef idx="1">
            <a:schemeClr val="dk1"/>
          </a:effectRef>
          <a:fontRef idx="minor">
            <a:schemeClr val="dk1"/>
          </a:fontRef>
        </p:style>
        <p:txBody>
          <a:bodyPr/>
          <a:lstStyle/>
          <a:p>
            <a:pPr algn="ctr"/>
            <a:r>
              <a:rPr lang="ar-SA" spc="300" dirty="0" smtClean="0">
                <a:solidFill>
                  <a:srgbClr val="FF0000"/>
                </a:solidFill>
              </a:rPr>
              <a:t>السياسه عبر  العصور</a:t>
            </a:r>
            <a:endParaRPr lang="ar-SA" spc="300" dirty="0">
              <a:solidFill>
                <a:srgbClr val="FF0000"/>
              </a:solidFill>
            </a:endParaRPr>
          </a:p>
        </p:txBody>
      </p:sp>
      <p:sp>
        <p:nvSpPr>
          <p:cNvPr id="8" name="Content Placeholder 2"/>
          <p:cNvSpPr txBox="1">
            <a:spLocks/>
          </p:cNvSpPr>
          <p:nvPr/>
        </p:nvSpPr>
        <p:spPr>
          <a:xfrm>
            <a:off x="402954" y="1607630"/>
            <a:ext cx="8229600" cy="4824536"/>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rtlCol="1" anchor="b">
            <a:noAutofit/>
          </a:bodyPr>
          <a:lstStyle>
            <a:lvl1pPr marL="0" indent="0" algn="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r" defTabSz="914400" rtl="1"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r" defTabSz="914400" rtl="1"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r" defTabSz="914400" rtl="1"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justLow"/>
            <a:r>
              <a:rPr lang="ar-SA" sz="3200" dirty="0" smtClean="0">
                <a:solidFill>
                  <a:schemeClr val="bg1"/>
                </a:solidFill>
              </a:rPr>
              <a:t>كانت ممارسة السياسة قديما عبر العصور تعتمد أساسا على الصفات والأخلاقيات الفردية للقائد أو الأمير سواء كانت حسنة أم سيئة .</a:t>
            </a:r>
          </a:p>
          <a:p>
            <a:pPr algn="justLow"/>
            <a:r>
              <a:rPr lang="ar-SA" sz="3200" dirty="0" smtClean="0">
                <a:solidFill>
                  <a:schemeClr val="bg1"/>
                </a:solidFill>
              </a:rPr>
              <a:t> وكانت تعتمد على تعليمه وثقافته الشخصية التي اكتسبها بنفسه من تجاربه ومن قراءته للتاريخ إلى جانب ذكائه الشخصي.</a:t>
            </a:r>
          </a:p>
          <a:p>
            <a:pPr algn="justLow"/>
            <a:r>
              <a:rPr lang="ar-SA" sz="3200" dirty="0" smtClean="0">
                <a:solidFill>
                  <a:schemeClr val="bg1"/>
                </a:solidFill>
              </a:rPr>
              <a:t> ولم يكن هناك علما سياسيا بالمعنى المعروف الآن يتم تدريسه، غير بعض الاسهامات البسيطة من بعض الفلاسفة حتى جاء نيكولا </a:t>
            </a:r>
            <a:r>
              <a:rPr lang="ar-SA" sz="3200" dirty="0" err="1" smtClean="0">
                <a:solidFill>
                  <a:schemeClr val="bg1"/>
                </a:solidFill>
              </a:rPr>
              <a:t>ميكيافيلي</a:t>
            </a:r>
            <a:r>
              <a:rPr lang="ar-SA" sz="3200" dirty="0" smtClean="0">
                <a:solidFill>
                  <a:schemeClr val="bg1"/>
                </a:solidFill>
              </a:rPr>
              <a:t> وأصدر عدة كتب في السياسة أهمها كتاب الأمير الذي يعد أهم كتبه على الإطلاق.</a:t>
            </a:r>
            <a:endParaRPr lang="ar-SA" sz="3200"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p:cTn id="11" dur="1750" fill="hold"/>
                                        <p:tgtEl>
                                          <p:spTgt spid="8">
                                            <p:txEl>
                                              <p:pRg st="0" end="0"/>
                                            </p:txEl>
                                          </p:spTgt>
                                        </p:tgtEl>
                                        <p:attrNameLst>
                                          <p:attrName>ppt_w</p:attrName>
                                        </p:attrNameLst>
                                      </p:cBhvr>
                                      <p:tavLst>
                                        <p:tav tm="0">
                                          <p:val>
                                            <p:fltVal val="0"/>
                                          </p:val>
                                        </p:tav>
                                        <p:tav tm="100000">
                                          <p:val>
                                            <p:strVal val="#ppt_w"/>
                                          </p:val>
                                        </p:tav>
                                      </p:tavLst>
                                    </p:anim>
                                    <p:anim calcmode="lin" valueType="num">
                                      <p:cBhvr>
                                        <p:cTn id="12" dur="175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3" dur="175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p:cTn id="18" dur="2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9" dur="20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0" dur="20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p:cTn id="25" dur="2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6" dur="20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7"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715272" cy="1143000"/>
          </a:xfrm>
        </p:spPr>
        <p:txBody>
          <a:bodyPr>
            <a:normAutofit fontScale="90000"/>
          </a:bodyPr>
          <a:lstStyle/>
          <a:p>
            <a:r>
              <a:rPr lang="ar-SA" b="1" dirty="0" smtClean="0">
                <a:solidFill>
                  <a:srgbClr val="FF0000"/>
                </a:solidFill>
              </a:rPr>
              <a:t>    نيكولو ميكافيلي</a:t>
            </a:r>
            <a:br>
              <a:rPr lang="ar-SA" b="1" dirty="0" smtClean="0">
                <a:solidFill>
                  <a:srgbClr val="FF0000"/>
                </a:solidFill>
              </a:rPr>
            </a:br>
            <a:r>
              <a:rPr lang="ar-SA" b="1" dirty="0" smtClean="0">
                <a:solidFill>
                  <a:srgbClr val="FFFF00"/>
                </a:solidFill>
              </a:rPr>
              <a:t> </a:t>
            </a:r>
            <a:r>
              <a:rPr lang="ar-SA" dirty="0" smtClean="0">
                <a:solidFill>
                  <a:srgbClr val="FFFF00"/>
                </a:solidFill>
              </a:rPr>
              <a:t>مؤسس الميكيافيلية (الغاية تبرر الوسيلة)</a:t>
            </a:r>
            <a:endParaRPr lang="ar-SA" dirty="0">
              <a:solidFill>
                <a:srgbClr val="FFFF00"/>
              </a:solidFill>
            </a:endParaRPr>
          </a:p>
        </p:txBody>
      </p:sp>
      <p:sp>
        <p:nvSpPr>
          <p:cNvPr id="3" name="Content Placeholder 2"/>
          <p:cNvSpPr>
            <a:spLocks noGrp="1"/>
          </p:cNvSpPr>
          <p:nvPr>
            <p:ph idx="1"/>
          </p:nvPr>
        </p:nvSpPr>
        <p:spPr>
          <a:xfrm>
            <a:off x="914400" y="2332037"/>
            <a:ext cx="8229600" cy="4525963"/>
          </a:xfrm>
        </p:spPr>
        <p:txBody>
          <a:bodyPr>
            <a:normAutofit/>
          </a:bodyPr>
          <a:lstStyle/>
          <a:p>
            <a:pPr algn="ctr"/>
            <a:r>
              <a:rPr lang="ar-SA" sz="3600" dirty="0" err="1" smtClean="0">
                <a:solidFill>
                  <a:schemeClr val="accent5">
                    <a:lumMod val="20000"/>
                    <a:lumOff val="80000"/>
                  </a:schemeClr>
                </a:solidFill>
              </a:rPr>
              <a:t>نيكولو</a:t>
            </a:r>
            <a:r>
              <a:rPr lang="ar-SA" sz="3600" dirty="0" smtClean="0">
                <a:solidFill>
                  <a:schemeClr val="accent5">
                    <a:lumMod val="20000"/>
                    <a:lumOff val="80000"/>
                  </a:schemeClr>
                </a:solidFill>
              </a:rPr>
              <a:t> دي برناردو دي ماكيافيلّي ‏ولد وتوفي في فلورنسا، كان مفكرا وفيلسوفا سياسيا إيطاليا إبان عصر النهضة. </a:t>
            </a:r>
          </a:p>
          <a:p>
            <a:pPr algn="ctr"/>
            <a:r>
              <a:rPr lang="ar-SA" sz="3600" dirty="0" smtClean="0">
                <a:solidFill>
                  <a:schemeClr val="accent5">
                    <a:lumMod val="20000"/>
                    <a:lumOff val="80000"/>
                  </a:schemeClr>
                </a:solidFill>
              </a:rPr>
              <a:t>أصبح مكيافيلي الشخصية الرئيسية والمؤسس للتنظير السياسي الواقعي، والذي أصبحت فيما بعد عصب دراسات العلم السياسي. </a:t>
            </a:r>
            <a:endParaRPr lang="ar-SA" sz="3600" dirty="0">
              <a:solidFill>
                <a:schemeClr val="accent5">
                  <a:lumMod val="20000"/>
                  <a:lumOff val="80000"/>
                </a:schemeClr>
              </a:solidFill>
            </a:endParaRPr>
          </a:p>
        </p:txBody>
      </p:sp>
      <p:pic>
        <p:nvPicPr>
          <p:cNvPr id="4" name="Picture 3" descr="Nicola.jpg"/>
          <p:cNvPicPr>
            <a:picLocks noChangeAspect="1"/>
          </p:cNvPicPr>
          <p:nvPr/>
        </p:nvPicPr>
        <p:blipFill>
          <a:blip r:embed="rId2"/>
          <a:stretch>
            <a:fillRect/>
          </a:stretch>
        </p:blipFill>
        <p:spPr>
          <a:xfrm>
            <a:off x="45720" y="45720"/>
            <a:ext cx="1905000" cy="240030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spd="slow" p14:dur="1600">
        <p14:prism dir="r"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50" fill="hold"/>
                                        <p:tgtEl>
                                          <p:spTgt spid="2"/>
                                        </p:tgtEl>
                                        <p:attrNameLst>
                                          <p:attrName>ppt_x</p:attrName>
                                        </p:attrNameLst>
                                      </p:cBhvr>
                                      <p:tavLst>
                                        <p:tav tm="0">
                                          <p:val>
                                            <p:strVal val="#ppt_x"/>
                                          </p:val>
                                        </p:tav>
                                        <p:tav tm="100000">
                                          <p:val>
                                            <p:strVal val="#ppt_x"/>
                                          </p:val>
                                        </p:tav>
                                      </p:tavLst>
                                    </p:anim>
                                    <p:anim calcmode="lin" valueType="num">
                                      <p:cBhvr additive="base">
                                        <p:cTn id="8" dur="2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250"/>
                            </p:stCondLst>
                            <p:childTnLst>
                              <p:par>
                                <p:cTn id="10" presetID="6" presetClass="entr" presetSubtype="16"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25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250"/>
                                        <p:tgtEl>
                                          <p:spTgt spid="3">
                                            <p:txEl>
                                              <p:pRg st="1" end="1"/>
                                            </p:txEl>
                                          </p:spTgt>
                                        </p:tgtEl>
                                      </p:cBhvr>
                                    </p:animEffect>
                                    <p:anim calcmode="lin" valueType="num">
                                      <p:cBhvr>
                                        <p:cTn id="18" dur="1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8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000108"/>
            <a:ext cx="8229600" cy="4525963"/>
          </a:xfrm>
        </p:spPr>
        <p:txBody>
          <a:bodyPr>
            <a:normAutofit fontScale="92500" lnSpcReduction="10000"/>
          </a:bodyPr>
          <a:lstStyle/>
          <a:p>
            <a:r>
              <a:rPr lang="ar-SA" b="1" dirty="0" smtClean="0">
                <a:solidFill>
                  <a:srgbClr val="FFFF00"/>
                </a:solidFill>
              </a:rPr>
              <a:t>وصف نيكولو ميكافيلي العلاقات </a:t>
            </a:r>
            <a:r>
              <a:rPr lang="ar-SA" b="1" dirty="0">
                <a:solidFill>
                  <a:srgbClr val="FFFF00"/>
                </a:solidFill>
              </a:rPr>
              <a:t>الدولية بأنها تشبه </a:t>
            </a:r>
            <a:r>
              <a:rPr lang="ar-SA" b="1" dirty="0" smtClean="0">
                <a:solidFill>
                  <a:srgbClr val="FFFF00"/>
                </a:solidFill>
              </a:rPr>
              <a:t>الغابة</a:t>
            </a:r>
          </a:p>
          <a:p>
            <a:pPr algn="just"/>
            <a:r>
              <a:rPr lang="ar-SA" dirty="0" smtClean="0">
                <a:solidFill>
                  <a:srgbClr val="FFFF00"/>
                </a:solidFill>
              </a:rPr>
              <a:t>( </a:t>
            </a:r>
            <a:r>
              <a:rPr lang="ar-SA" dirty="0">
                <a:solidFill>
                  <a:srgbClr val="FFFF00"/>
                </a:solidFill>
              </a:rPr>
              <a:t>عليك أن تدرك – أيها الأمير – </a:t>
            </a:r>
            <a:r>
              <a:rPr lang="ar-SA" dirty="0" smtClean="0">
                <a:solidFill>
                  <a:srgbClr val="FFFF00"/>
                </a:solidFill>
              </a:rPr>
              <a:t>أنه </a:t>
            </a:r>
            <a:r>
              <a:rPr lang="ar-SA" dirty="0">
                <a:solidFill>
                  <a:srgbClr val="FFFF00"/>
                </a:solidFill>
              </a:rPr>
              <a:t>ثمة سبيلين للقتال . أحدهما بواسطة القانون والأخر عن طريق القوة . ويلجأ البشر إلى السبيل الأول أما الحيوانات فتلجأ إلى السبيل الثاني </a:t>
            </a:r>
            <a:r>
              <a:rPr lang="ar-SA" dirty="0" smtClean="0">
                <a:solidFill>
                  <a:srgbClr val="FFFF00"/>
                </a:solidFill>
              </a:rPr>
              <a:t>ومن </a:t>
            </a:r>
            <a:r>
              <a:rPr lang="ar-SA" dirty="0">
                <a:solidFill>
                  <a:srgbClr val="FFFF00"/>
                </a:solidFill>
              </a:rPr>
              <a:t>الضروري للأمير أن يستخدم الطريقتين معا ، أي طريقة الإنسان وطريقة </a:t>
            </a:r>
            <a:r>
              <a:rPr lang="ar-SA" dirty="0" smtClean="0">
                <a:solidFill>
                  <a:srgbClr val="FFFF00"/>
                </a:solidFill>
              </a:rPr>
              <a:t>الحيوان )</a:t>
            </a:r>
            <a:r>
              <a:rPr lang="ar-SA" dirty="0">
                <a:solidFill>
                  <a:srgbClr val="FFFF00"/>
                </a:solidFill>
              </a:rPr>
              <a:t> </a:t>
            </a:r>
            <a:endParaRPr lang="ar-SA" dirty="0" smtClean="0">
              <a:solidFill>
                <a:srgbClr val="FFFF00"/>
              </a:solidFill>
            </a:endParaRPr>
          </a:p>
          <a:p>
            <a:pPr algn="just">
              <a:buNone/>
            </a:pPr>
            <a:endParaRPr lang="ar-SA" b="1" dirty="0" smtClean="0">
              <a:solidFill>
                <a:srgbClr val="FFFF00"/>
              </a:solidFill>
            </a:endParaRPr>
          </a:p>
          <a:p>
            <a:r>
              <a:rPr lang="ar-SA" b="1" dirty="0" smtClean="0">
                <a:solidFill>
                  <a:srgbClr val="FFFF00"/>
                </a:solidFill>
              </a:rPr>
              <a:t>عند العمل بأسلوب الحيوان عليه أن يكون</a:t>
            </a:r>
          </a:p>
          <a:p>
            <a:pPr>
              <a:buNone/>
            </a:pPr>
            <a:r>
              <a:rPr lang="ar-SA" b="1" dirty="0" smtClean="0">
                <a:solidFill>
                  <a:srgbClr val="FFFF00"/>
                </a:solidFill>
              </a:rPr>
              <a:t>ثعلبا </a:t>
            </a:r>
            <a:r>
              <a:rPr lang="ar-SA" b="1" dirty="0">
                <a:solidFill>
                  <a:srgbClr val="FFFF00"/>
                </a:solidFill>
              </a:rPr>
              <a:t>وأسدا في</a:t>
            </a:r>
            <a:r>
              <a:rPr lang="en-US" b="1" dirty="0">
                <a:solidFill>
                  <a:srgbClr val="FFFF00"/>
                </a:solidFill>
              </a:rPr>
              <a:t> </a:t>
            </a:r>
            <a:r>
              <a:rPr lang="ar-SA" b="1" dirty="0">
                <a:solidFill>
                  <a:srgbClr val="FFFF00"/>
                </a:solidFill>
              </a:rPr>
              <a:t>نفس </a:t>
            </a:r>
            <a:r>
              <a:rPr lang="ar-SA" b="1" dirty="0" smtClean="0">
                <a:solidFill>
                  <a:srgbClr val="FFFF00"/>
                </a:solidFill>
              </a:rPr>
              <a:t>الوقت</a:t>
            </a:r>
          </a:p>
          <a:p>
            <a:pPr>
              <a:buNone/>
            </a:pPr>
            <a:endParaRPr lang="ar-SA" dirty="0"/>
          </a:p>
        </p:txBody>
      </p:sp>
      <p:pic>
        <p:nvPicPr>
          <p:cNvPr id="4" name="Picture 3" descr="الثعلب والاسد.jpg"/>
          <p:cNvPicPr>
            <a:picLocks noChangeAspect="1"/>
          </p:cNvPicPr>
          <p:nvPr/>
        </p:nvPicPr>
        <p:blipFill>
          <a:blip r:embed="rId2"/>
          <a:stretch>
            <a:fillRect/>
          </a:stretch>
        </p:blipFill>
        <p:spPr>
          <a:xfrm>
            <a:off x="285720" y="4000504"/>
            <a:ext cx="2876406" cy="215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 xmlns:p14="http://schemas.microsoft.com/office/powerpoint/2010/main" Requires="p14">
      <p:transition spd="slow" p14:dur="3900">
        <p14:glitter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7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7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1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1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31" presetClass="entr" presetSubtype="0"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750" fill="hold"/>
                                        <p:tgtEl>
                                          <p:spTgt spid="4"/>
                                        </p:tgtEl>
                                        <p:attrNameLst>
                                          <p:attrName>ppt_w</p:attrName>
                                        </p:attrNameLst>
                                      </p:cBhvr>
                                      <p:tavLst>
                                        <p:tav tm="0">
                                          <p:val>
                                            <p:fltVal val="0"/>
                                          </p:val>
                                        </p:tav>
                                        <p:tav tm="100000">
                                          <p:val>
                                            <p:strVal val="#ppt_w"/>
                                          </p:val>
                                        </p:tav>
                                      </p:tavLst>
                                    </p:anim>
                                    <p:anim calcmode="lin" valueType="num">
                                      <p:cBhvr>
                                        <p:cTn id="28" dur="1750" fill="hold"/>
                                        <p:tgtEl>
                                          <p:spTgt spid="4"/>
                                        </p:tgtEl>
                                        <p:attrNameLst>
                                          <p:attrName>ppt_h</p:attrName>
                                        </p:attrNameLst>
                                      </p:cBhvr>
                                      <p:tavLst>
                                        <p:tav tm="0">
                                          <p:val>
                                            <p:fltVal val="0"/>
                                          </p:val>
                                        </p:tav>
                                        <p:tav tm="100000">
                                          <p:val>
                                            <p:strVal val="#ppt_h"/>
                                          </p:val>
                                        </p:tav>
                                      </p:tavLst>
                                    </p:anim>
                                    <p:anim calcmode="lin" valueType="num">
                                      <p:cBhvr>
                                        <p:cTn id="29" dur="1750" fill="hold"/>
                                        <p:tgtEl>
                                          <p:spTgt spid="4"/>
                                        </p:tgtEl>
                                        <p:attrNameLst>
                                          <p:attrName>style.rotation</p:attrName>
                                        </p:attrNameLst>
                                      </p:cBhvr>
                                      <p:tavLst>
                                        <p:tav tm="0">
                                          <p:val>
                                            <p:fltVal val="90"/>
                                          </p:val>
                                        </p:tav>
                                        <p:tav tm="100000">
                                          <p:val>
                                            <p:fltVal val="0"/>
                                          </p:val>
                                        </p:tav>
                                      </p:tavLst>
                                    </p:anim>
                                    <p:animEffect transition="in" filter="fade">
                                      <p:cBhvr>
                                        <p:cTn id="30"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ثعلب.jpg"/>
          <p:cNvPicPr>
            <a:picLocks noChangeAspect="1"/>
          </p:cNvPicPr>
          <p:nvPr/>
        </p:nvPicPr>
        <p:blipFill>
          <a:blip r:embed="rId2"/>
          <a:stretch>
            <a:fillRect/>
          </a:stretch>
        </p:blipFill>
        <p:spPr>
          <a:xfrm>
            <a:off x="214282" y="214290"/>
            <a:ext cx="8715436" cy="6445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noFill/>
          <a:ln>
            <a:noFill/>
          </a:ln>
        </p:spPr>
        <p:txBody>
          <a:bodyPr>
            <a:normAutofit/>
          </a:bodyPr>
          <a:lstStyle/>
          <a:p>
            <a:r>
              <a:rPr lang="ar-SA" sz="6000" b="1" dirty="0" smtClean="0">
                <a:solidFill>
                  <a:srgbClr val="FFFF00"/>
                </a:solidFill>
              </a:rPr>
              <a:t>أسلوب الثعلب </a:t>
            </a:r>
            <a:endParaRPr lang="ar-SA" sz="6000" dirty="0">
              <a:solidFill>
                <a:srgbClr val="FFFF00"/>
              </a:solidFill>
            </a:endParaRPr>
          </a:p>
        </p:txBody>
      </p:sp>
      <p:sp>
        <p:nvSpPr>
          <p:cNvPr id="3" name="Content Placeholder 2"/>
          <p:cNvSpPr>
            <a:spLocks noGrp="1"/>
          </p:cNvSpPr>
          <p:nvPr>
            <p:ph idx="1"/>
          </p:nvPr>
        </p:nvSpPr>
        <p:spPr>
          <a:xfrm>
            <a:off x="428596" y="1428736"/>
            <a:ext cx="8143932" cy="4983179"/>
          </a:xfrm>
          <a:noFill/>
        </p:spPr>
        <p:txBody>
          <a:bodyPr>
            <a:noAutofit/>
          </a:bodyPr>
          <a:lstStyle/>
          <a:p>
            <a:pPr algn="just"/>
            <a:r>
              <a:rPr lang="ar-SA" b="1" dirty="0" smtClean="0">
                <a:ln>
                  <a:solidFill>
                    <a:srgbClr val="FF0000">
                      <a:alpha val="47000"/>
                    </a:srgbClr>
                  </a:solidFill>
                </a:ln>
                <a:solidFill>
                  <a:srgbClr val="FFFF00"/>
                </a:solidFill>
              </a:rPr>
              <a:t>هو الخديعة والمكر والمراوغة والنفاق والرياء والحيلة.</a:t>
            </a:r>
          </a:p>
          <a:p>
            <a:pPr algn="just">
              <a:buNone/>
            </a:pPr>
            <a:endParaRPr lang="ar-SA" sz="1800" b="1" dirty="0" smtClean="0">
              <a:ln>
                <a:solidFill>
                  <a:srgbClr val="FF0000">
                    <a:alpha val="47000"/>
                  </a:srgbClr>
                </a:solidFill>
              </a:ln>
              <a:solidFill>
                <a:srgbClr val="FFFF00"/>
              </a:solidFill>
            </a:endParaRPr>
          </a:p>
          <a:p>
            <a:pPr algn="just"/>
            <a:r>
              <a:rPr lang="ar-SA" b="1" dirty="0" smtClean="0">
                <a:ln>
                  <a:solidFill>
                    <a:srgbClr val="FF0000">
                      <a:alpha val="47000"/>
                    </a:srgbClr>
                  </a:solidFill>
                </a:ln>
                <a:solidFill>
                  <a:srgbClr val="FFFF00"/>
                </a:solidFill>
              </a:rPr>
              <a:t>على الأمير أن</a:t>
            </a:r>
            <a:r>
              <a:rPr lang="en-US" b="1" dirty="0">
                <a:ln>
                  <a:solidFill>
                    <a:srgbClr val="FF0000">
                      <a:alpha val="47000"/>
                    </a:srgbClr>
                  </a:solidFill>
                </a:ln>
                <a:solidFill>
                  <a:srgbClr val="FFFF00"/>
                </a:solidFill>
              </a:rPr>
              <a:t> </a:t>
            </a:r>
            <a:r>
              <a:rPr lang="ar-SA" b="1" dirty="0">
                <a:ln>
                  <a:solidFill>
                    <a:srgbClr val="FF0000">
                      <a:alpha val="47000"/>
                    </a:srgbClr>
                  </a:solidFill>
                </a:ln>
                <a:solidFill>
                  <a:srgbClr val="FFFF00"/>
                </a:solidFill>
              </a:rPr>
              <a:t>لا يفي بالعهود التي يقطعها على نفسه للأمراء الآخرين إلا إذا كان في الوفاء بالعهد</a:t>
            </a:r>
            <a:r>
              <a:rPr lang="en-US" b="1" dirty="0">
                <a:ln>
                  <a:solidFill>
                    <a:srgbClr val="FF0000">
                      <a:alpha val="47000"/>
                    </a:srgbClr>
                  </a:solidFill>
                </a:ln>
                <a:solidFill>
                  <a:srgbClr val="FFFF00"/>
                </a:solidFill>
              </a:rPr>
              <a:t> </a:t>
            </a:r>
            <a:r>
              <a:rPr lang="ar-SA" b="1" dirty="0">
                <a:ln>
                  <a:solidFill>
                    <a:srgbClr val="FF0000">
                      <a:alpha val="47000"/>
                    </a:srgbClr>
                  </a:solidFill>
                </a:ln>
                <a:solidFill>
                  <a:srgbClr val="FFFF00"/>
                </a:solidFill>
              </a:rPr>
              <a:t>مصلحة </a:t>
            </a:r>
            <a:r>
              <a:rPr lang="ar-SA" b="1" dirty="0" smtClean="0">
                <a:ln>
                  <a:solidFill>
                    <a:srgbClr val="FF0000">
                      <a:alpha val="47000"/>
                    </a:srgbClr>
                  </a:solidFill>
                </a:ln>
                <a:solidFill>
                  <a:srgbClr val="FFFF00"/>
                </a:solidFill>
              </a:rPr>
              <a:t>له.</a:t>
            </a:r>
          </a:p>
          <a:p>
            <a:pPr algn="just">
              <a:buNone/>
            </a:pPr>
            <a:endParaRPr lang="ar-SA" sz="1800" b="1" dirty="0" smtClean="0">
              <a:ln>
                <a:solidFill>
                  <a:srgbClr val="FF0000">
                    <a:alpha val="47000"/>
                  </a:srgbClr>
                </a:solidFill>
              </a:ln>
              <a:solidFill>
                <a:srgbClr val="FFFF00"/>
              </a:solidFill>
            </a:endParaRPr>
          </a:p>
          <a:p>
            <a:pPr algn="just"/>
            <a:r>
              <a:rPr lang="ar-SA" b="1" dirty="0" smtClean="0">
                <a:ln>
                  <a:solidFill>
                    <a:srgbClr val="FF0000">
                      <a:alpha val="47000"/>
                    </a:srgbClr>
                  </a:solidFill>
                </a:ln>
                <a:solidFill>
                  <a:srgbClr val="FFFF00"/>
                </a:solidFill>
              </a:rPr>
              <a:t>** وعلى </a:t>
            </a:r>
            <a:r>
              <a:rPr lang="ar-SA" b="1" dirty="0">
                <a:ln>
                  <a:solidFill>
                    <a:srgbClr val="FF0000">
                      <a:alpha val="47000"/>
                    </a:srgbClr>
                  </a:solidFill>
                </a:ln>
                <a:solidFill>
                  <a:srgbClr val="FFFF00"/>
                </a:solidFill>
              </a:rPr>
              <a:t>الأمير أن يتزين أمام العالم</a:t>
            </a:r>
            <a:r>
              <a:rPr lang="en-US" b="1" dirty="0">
                <a:ln>
                  <a:solidFill>
                    <a:srgbClr val="FF0000">
                      <a:alpha val="47000"/>
                    </a:srgbClr>
                  </a:solidFill>
                </a:ln>
                <a:solidFill>
                  <a:srgbClr val="FFFF00"/>
                </a:solidFill>
              </a:rPr>
              <a:t> </a:t>
            </a:r>
            <a:r>
              <a:rPr lang="ar-SA" b="1" dirty="0">
                <a:ln>
                  <a:solidFill>
                    <a:srgbClr val="FF0000">
                      <a:alpha val="47000"/>
                    </a:srgbClr>
                  </a:solidFill>
                </a:ln>
                <a:solidFill>
                  <a:srgbClr val="FFFF00"/>
                </a:solidFill>
              </a:rPr>
              <a:t>الخارجي بحلل زائفة من الصدق والسلام والعدل </a:t>
            </a:r>
            <a:r>
              <a:rPr lang="ar-SA" b="1" dirty="0" smtClean="0">
                <a:ln>
                  <a:solidFill>
                    <a:srgbClr val="FF0000">
                      <a:alpha val="47000"/>
                    </a:srgbClr>
                  </a:solidFill>
                </a:ln>
                <a:solidFill>
                  <a:srgbClr val="FFFF00"/>
                </a:solidFill>
              </a:rPr>
              <a:t>والوفاء</a:t>
            </a:r>
          </a:p>
          <a:p>
            <a:pPr algn="just">
              <a:buNone/>
            </a:pPr>
            <a:endParaRPr lang="ar-SA" sz="1600" b="1" dirty="0" smtClean="0">
              <a:ln>
                <a:solidFill>
                  <a:srgbClr val="FF0000">
                    <a:alpha val="47000"/>
                  </a:srgbClr>
                </a:solidFill>
              </a:ln>
              <a:solidFill>
                <a:srgbClr val="FFFF00"/>
              </a:solidFill>
            </a:endParaRPr>
          </a:p>
          <a:p>
            <a:pPr algn="just"/>
            <a:r>
              <a:rPr lang="ar-SA" b="1" dirty="0" smtClean="0">
                <a:ln>
                  <a:solidFill>
                    <a:srgbClr val="FF0000">
                      <a:alpha val="47000"/>
                    </a:srgbClr>
                  </a:solidFill>
                </a:ln>
                <a:solidFill>
                  <a:srgbClr val="FFFF00"/>
                </a:solidFill>
              </a:rPr>
              <a:t>عليه أن يُظهرأمراء </a:t>
            </a:r>
            <a:r>
              <a:rPr lang="ar-SA" b="1" dirty="0">
                <a:ln>
                  <a:solidFill>
                    <a:srgbClr val="FF0000">
                      <a:alpha val="47000"/>
                    </a:srgbClr>
                  </a:solidFill>
                </a:ln>
                <a:solidFill>
                  <a:srgbClr val="FFFF00"/>
                </a:solidFill>
              </a:rPr>
              <a:t>الدول الأخرى بأنهم هم الكاذبون وخالفوا </a:t>
            </a:r>
            <a:r>
              <a:rPr lang="ar-SA" b="1" dirty="0" smtClean="0">
                <a:ln>
                  <a:solidFill>
                    <a:srgbClr val="FF0000">
                      <a:alpha val="47000"/>
                    </a:srgbClr>
                  </a:solidFill>
                </a:ln>
                <a:solidFill>
                  <a:srgbClr val="FFFF00"/>
                </a:solidFill>
              </a:rPr>
              <a:t>العهود.</a:t>
            </a:r>
            <a:endParaRPr lang="ar-SA" dirty="0">
              <a:ln>
                <a:solidFill>
                  <a:srgbClr val="FF0000">
                    <a:alpha val="47000"/>
                  </a:srgbClr>
                </a:solidFill>
              </a:ln>
              <a:solidFill>
                <a:srgbClr val="FFFF00"/>
              </a:solidFill>
            </a:endParaRPr>
          </a:p>
        </p:txBody>
      </p:sp>
    </p:spTree>
  </p:cSld>
  <p:clrMapOvr>
    <a:masterClrMapping/>
  </p:clrMapOvr>
  <mc:AlternateContent xmlns:mc="http://schemas.openxmlformats.org/markup-compatibility/2006">
    <mc:Choice xmlns=""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125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125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heel(1)">
                                      <p:cBhvr>
                                        <p:cTn id="24" dur="125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ircle(in)">
                                      <p:cBhvr>
                                        <p:cTn id="29" dur="1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الاسد.jpg"/>
          <p:cNvPicPr>
            <a:picLocks noChangeAspect="1"/>
          </p:cNvPicPr>
          <p:nvPr/>
        </p:nvPicPr>
        <p:blipFill>
          <a:blip r:embed="rId2"/>
          <a:stretch>
            <a:fillRect/>
          </a:stretch>
        </p:blipFill>
        <p:spPr>
          <a:xfrm>
            <a:off x="-19738" y="0"/>
            <a:ext cx="9163738" cy="6858000"/>
          </a:xfrm>
          <a:prstGeom prst="rect">
            <a:avLst/>
          </a:prstGeom>
        </p:spPr>
      </p:pic>
      <p:sp>
        <p:nvSpPr>
          <p:cNvPr id="2" name="Title 1"/>
          <p:cNvSpPr>
            <a:spLocks noGrp="1"/>
          </p:cNvSpPr>
          <p:nvPr>
            <p:ph type="title"/>
          </p:nvPr>
        </p:nvSpPr>
        <p:spPr>
          <a:xfrm>
            <a:off x="428596" y="642918"/>
            <a:ext cx="8229600" cy="65403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3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ar-SA" sz="5400" b="1" spc="300" dirty="0" smtClean="0">
                <a:ln w="11430">
                  <a:solidFill>
                    <a:srgbClr val="FF0000"/>
                  </a:solidFill>
                </a:ln>
                <a:solidFill>
                  <a:srgbClr val="FFC000"/>
                </a:solidFill>
                <a:effectLst>
                  <a:outerShdw blurRad="76200" dist="50800" dir="5400000" algn="tl" rotWithShape="0">
                    <a:srgbClr val="000000">
                      <a:alpha val="65000"/>
                    </a:srgbClr>
                  </a:outerShdw>
                </a:effectLst>
              </a:rPr>
              <a:t>أسلوب الأسد</a:t>
            </a:r>
            <a:r>
              <a:rPr lang="ar-SA" sz="5400" b="1" spc="3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ar-SA" sz="5400" b="1" spc="3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ar-SA" sz="5400" b="1" spc="3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357158" y="1142984"/>
            <a:ext cx="8786842" cy="5214974"/>
          </a:xfrm>
          <a:noFill/>
        </p:spPr>
        <p:txBody>
          <a:bodyPr>
            <a:normAutofit lnSpcReduction="10000"/>
          </a:bodyPr>
          <a:lstStyle/>
          <a:p>
            <a:pPr algn="ctr"/>
            <a:r>
              <a:rPr lang="ar-SA" sz="3600" b="1" dirty="0" smtClean="0">
                <a:ln>
                  <a:solidFill>
                    <a:srgbClr val="FF0000"/>
                  </a:solidFill>
                </a:ln>
                <a:solidFill>
                  <a:schemeClr val="bg1"/>
                </a:solidFill>
              </a:rPr>
              <a:t>قائم على العنف والقوة والبطش</a:t>
            </a:r>
          </a:p>
          <a:p>
            <a:pPr algn="ctr">
              <a:buNone/>
            </a:pPr>
            <a:endParaRPr lang="ar-SA" sz="3600" b="1" dirty="0" smtClean="0">
              <a:ln>
                <a:solidFill>
                  <a:srgbClr val="FF0000"/>
                </a:solidFill>
              </a:ln>
              <a:solidFill>
                <a:schemeClr val="bg1"/>
              </a:solidFill>
            </a:endParaRPr>
          </a:p>
          <a:p>
            <a:pPr algn="ctr"/>
            <a:r>
              <a:rPr lang="ar-SA" sz="3600" b="1" dirty="0">
                <a:ln>
                  <a:solidFill>
                    <a:srgbClr val="FF0000"/>
                  </a:solidFill>
                </a:ln>
                <a:solidFill>
                  <a:schemeClr val="bg1"/>
                </a:solidFill>
              </a:rPr>
              <a:t>على الأمير أن يكون</a:t>
            </a:r>
            <a:r>
              <a:rPr lang="en-US" sz="3600" b="1" dirty="0">
                <a:ln>
                  <a:solidFill>
                    <a:srgbClr val="FF0000"/>
                  </a:solidFill>
                </a:ln>
                <a:solidFill>
                  <a:schemeClr val="bg1"/>
                </a:solidFill>
              </a:rPr>
              <a:t> </a:t>
            </a:r>
            <a:r>
              <a:rPr lang="ar-SA" sz="3600" b="1" dirty="0">
                <a:ln>
                  <a:solidFill>
                    <a:srgbClr val="FF0000"/>
                  </a:solidFill>
                </a:ln>
                <a:solidFill>
                  <a:schemeClr val="bg1"/>
                </a:solidFill>
              </a:rPr>
              <a:t>أسدا</a:t>
            </a:r>
            <a:r>
              <a:rPr lang="en-US" sz="3600" b="1" dirty="0">
                <a:ln>
                  <a:solidFill>
                    <a:srgbClr val="FF0000"/>
                  </a:solidFill>
                </a:ln>
                <a:solidFill>
                  <a:schemeClr val="bg1"/>
                </a:solidFill>
              </a:rPr>
              <a:t> </a:t>
            </a:r>
            <a:r>
              <a:rPr lang="ar-SA" sz="3600" b="1" dirty="0">
                <a:ln>
                  <a:solidFill>
                    <a:srgbClr val="FF0000"/>
                  </a:solidFill>
                </a:ln>
                <a:solidFill>
                  <a:schemeClr val="bg1"/>
                </a:solidFill>
              </a:rPr>
              <a:t>فيبني جيشه النظامي القوي الذي</a:t>
            </a:r>
            <a:r>
              <a:rPr lang="en-US" sz="3600" b="1" dirty="0">
                <a:ln>
                  <a:solidFill>
                    <a:srgbClr val="FF0000"/>
                  </a:solidFill>
                </a:ln>
                <a:solidFill>
                  <a:schemeClr val="bg1"/>
                </a:solidFill>
              </a:rPr>
              <a:t> </a:t>
            </a:r>
            <a:r>
              <a:rPr lang="ar-SA" sz="3600" b="1" dirty="0">
                <a:ln>
                  <a:solidFill>
                    <a:srgbClr val="FF0000"/>
                  </a:solidFill>
                </a:ln>
                <a:solidFill>
                  <a:schemeClr val="bg1"/>
                </a:solidFill>
              </a:rPr>
              <a:t>يدين بالولاء له ، فلا يجب أن يعتمد الحاكم على المرتزقة الأوغاد الذين لا يدينون</a:t>
            </a:r>
            <a:r>
              <a:rPr lang="en-US" sz="3600" b="1" dirty="0">
                <a:ln>
                  <a:solidFill>
                    <a:srgbClr val="FF0000"/>
                  </a:solidFill>
                </a:ln>
                <a:solidFill>
                  <a:schemeClr val="bg1"/>
                </a:solidFill>
              </a:rPr>
              <a:t> </a:t>
            </a:r>
            <a:r>
              <a:rPr lang="ar-SA" sz="3600" b="1" dirty="0">
                <a:ln>
                  <a:solidFill>
                    <a:srgbClr val="FF0000"/>
                  </a:solidFill>
                </a:ln>
                <a:solidFill>
                  <a:schemeClr val="bg1"/>
                </a:solidFill>
              </a:rPr>
              <a:t>بالولاء إلا للمال </a:t>
            </a:r>
            <a:r>
              <a:rPr lang="ar-SA" sz="3600" b="1" dirty="0" smtClean="0">
                <a:ln>
                  <a:solidFill>
                    <a:srgbClr val="FF0000"/>
                  </a:solidFill>
                </a:ln>
                <a:solidFill>
                  <a:schemeClr val="bg1"/>
                </a:solidFill>
              </a:rPr>
              <a:t>.</a:t>
            </a:r>
          </a:p>
          <a:p>
            <a:pPr algn="ctr">
              <a:buNone/>
            </a:pPr>
            <a:endParaRPr lang="ar-SA" sz="3600" b="1" dirty="0" smtClean="0">
              <a:ln>
                <a:solidFill>
                  <a:srgbClr val="FF0000"/>
                </a:solidFill>
              </a:ln>
              <a:solidFill>
                <a:schemeClr val="bg1"/>
              </a:solidFill>
            </a:endParaRPr>
          </a:p>
          <a:p>
            <a:pPr algn="ctr"/>
            <a:r>
              <a:rPr lang="ar-SA" sz="3600" b="1" dirty="0">
                <a:ln>
                  <a:solidFill>
                    <a:srgbClr val="FF0000"/>
                  </a:solidFill>
                </a:ln>
                <a:solidFill>
                  <a:schemeClr val="bg1"/>
                </a:solidFill>
              </a:rPr>
              <a:t>القوة ثم </a:t>
            </a:r>
            <a:r>
              <a:rPr lang="ar-SA" sz="3600" b="1" dirty="0" smtClean="0">
                <a:ln>
                  <a:solidFill>
                    <a:srgbClr val="FF0000"/>
                  </a:solidFill>
                </a:ln>
                <a:solidFill>
                  <a:schemeClr val="bg1"/>
                </a:solidFill>
              </a:rPr>
              <a:t>القوة ثم القوة , </a:t>
            </a:r>
            <a:r>
              <a:rPr lang="ar-SA" sz="3600" b="1" dirty="0">
                <a:ln>
                  <a:solidFill>
                    <a:srgbClr val="FF0000"/>
                  </a:solidFill>
                </a:ln>
                <a:solidFill>
                  <a:schemeClr val="bg1"/>
                </a:solidFill>
              </a:rPr>
              <a:t>فإن الأمير الذي لا يهتم ببناء قوته (جيشه) كمن</a:t>
            </a:r>
            <a:r>
              <a:rPr lang="en-US" sz="3600" b="1" dirty="0">
                <a:ln>
                  <a:solidFill>
                    <a:srgbClr val="FF0000"/>
                  </a:solidFill>
                </a:ln>
                <a:solidFill>
                  <a:schemeClr val="bg1"/>
                </a:solidFill>
              </a:rPr>
              <a:t>  </a:t>
            </a:r>
            <a:r>
              <a:rPr lang="ar-SA" sz="3600" b="1" dirty="0">
                <a:ln>
                  <a:solidFill>
                    <a:srgbClr val="FF0000"/>
                  </a:solidFill>
                </a:ln>
                <a:solidFill>
                  <a:schemeClr val="bg1"/>
                </a:solidFill>
              </a:rPr>
              <a:t>يركض إلى هلاكه ، وويل للأمراء منزوعي</a:t>
            </a:r>
            <a:r>
              <a:rPr lang="en-US" sz="3600" b="1" dirty="0">
                <a:ln>
                  <a:solidFill>
                    <a:srgbClr val="FF0000"/>
                  </a:solidFill>
                </a:ln>
                <a:solidFill>
                  <a:schemeClr val="bg1"/>
                </a:solidFill>
              </a:rPr>
              <a:t> </a:t>
            </a:r>
            <a:r>
              <a:rPr lang="ar-SA" sz="3600" b="1" dirty="0">
                <a:ln>
                  <a:solidFill>
                    <a:srgbClr val="FF0000"/>
                  </a:solidFill>
                </a:ln>
                <a:solidFill>
                  <a:schemeClr val="bg1"/>
                </a:solidFill>
              </a:rPr>
              <a:t>السلاح</a:t>
            </a:r>
            <a:r>
              <a:rPr lang="en-US" sz="3600" b="1" dirty="0">
                <a:ln>
                  <a:solidFill>
                    <a:srgbClr val="FF0000"/>
                  </a:solidFill>
                </a:ln>
                <a:solidFill>
                  <a:schemeClr val="bg1"/>
                </a:solidFill>
              </a:rPr>
              <a:t>.</a:t>
            </a:r>
            <a:endParaRPr lang="en-US" sz="3600" dirty="0">
              <a:ln>
                <a:solidFill>
                  <a:srgbClr val="FF0000"/>
                </a:solidFill>
              </a:ln>
              <a:solidFill>
                <a:schemeClr val="bg1"/>
              </a:solidFill>
            </a:endParaRPr>
          </a:p>
          <a:p>
            <a:endParaRPr lang="ar-SA" dirty="0"/>
          </a:p>
        </p:txBody>
      </p:sp>
    </p:spTree>
  </p:cSld>
  <p:clrMapOvr>
    <a:masterClrMapping/>
  </p:clrMapOvr>
  <mc:AlternateContent xmlns:mc="http://schemas.openxmlformats.org/markup-compatibility/2006">
    <mc:Choice xmlns="" xmlns:p14="http://schemas.microsoft.com/office/powerpoint/2010/main" Requires="p14">
      <p:transition spd="slow" p14:dur="1600">
        <p14:gallery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2" presetClass="entr" presetSubtype="4" fill="hold" nodeType="after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1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5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1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250"/>
                                        <p:tgtEl>
                                          <p:spTgt spid="3">
                                            <p:txEl>
                                              <p:pRg st="4" end="4"/>
                                            </p:txEl>
                                          </p:spTgt>
                                        </p:tgtEl>
                                      </p:cBhvr>
                                    </p:animEffect>
                                    <p:anim calcmode="lin" valueType="num">
                                      <p:cBhvr>
                                        <p:cTn id="25" dur="1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ذئب3.jpg"/>
          <p:cNvPicPr>
            <a:picLocks noChangeAspect="1"/>
          </p:cNvPicPr>
          <p:nvPr/>
        </p:nvPicPr>
        <p:blipFill>
          <a:blip r:embed="rId2">
            <a:lum bright="-20000"/>
          </a:blip>
          <a:stretch>
            <a:fillRect/>
          </a:stretch>
        </p:blipFill>
        <p:spPr>
          <a:xfrm>
            <a:off x="0" y="0"/>
            <a:ext cx="9144000" cy="6858000"/>
          </a:xfrm>
          <a:prstGeom prst="rect">
            <a:avLst/>
          </a:prstGeom>
        </p:spPr>
      </p:pic>
      <p:pic>
        <p:nvPicPr>
          <p:cNvPr id="14" name="Picture 13" descr="ذئب.jpg"/>
          <p:cNvPicPr>
            <a:picLocks noChangeAspect="1"/>
          </p:cNvPicPr>
          <p:nvPr/>
        </p:nvPicPr>
        <p:blipFill>
          <a:blip r:embed="rId3" cstate="print"/>
          <a:stretch>
            <a:fillRect/>
          </a:stretch>
        </p:blipFill>
        <p:spPr>
          <a:xfrm>
            <a:off x="2428860" y="4786322"/>
            <a:ext cx="1214446" cy="1152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ذئب4.jpg"/>
          <p:cNvPicPr>
            <a:picLocks noChangeAspect="1"/>
          </p:cNvPicPr>
          <p:nvPr/>
        </p:nvPicPr>
        <p:blipFill>
          <a:blip r:embed="rId4"/>
          <a:stretch>
            <a:fillRect/>
          </a:stretch>
        </p:blipFill>
        <p:spPr>
          <a:xfrm flipH="1">
            <a:off x="5429256" y="4857760"/>
            <a:ext cx="1082392" cy="13841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ذئب2.jpg"/>
          <p:cNvPicPr>
            <a:picLocks noChangeAspect="1"/>
          </p:cNvPicPr>
          <p:nvPr/>
        </p:nvPicPr>
        <p:blipFill>
          <a:blip r:embed="rId5"/>
          <a:stretch>
            <a:fillRect/>
          </a:stretch>
        </p:blipFill>
        <p:spPr>
          <a:xfrm flipH="1">
            <a:off x="2071670" y="3714752"/>
            <a:ext cx="1143008" cy="10999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ذئب3.jpg"/>
          <p:cNvPicPr>
            <a:picLocks noChangeAspect="1"/>
          </p:cNvPicPr>
          <p:nvPr/>
        </p:nvPicPr>
        <p:blipFill>
          <a:blip r:embed="rId6"/>
          <a:stretch>
            <a:fillRect/>
          </a:stretch>
        </p:blipFill>
        <p:spPr>
          <a:xfrm>
            <a:off x="6215074" y="4071942"/>
            <a:ext cx="1143008" cy="13950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ذئب2.jpg"/>
          <p:cNvPicPr>
            <a:picLocks noChangeAspect="1"/>
          </p:cNvPicPr>
          <p:nvPr/>
        </p:nvPicPr>
        <p:blipFill>
          <a:blip r:embed="rId7" cstate="print"/>
          <a:stretch>
            <a:fillRect/>
          </a:stretch>
        </p:blipFill>
        <p:spPr>
          <a:xfrm>
            <a:off x="928662" y="3929066"/>
            <a:ext cx="1143008" cy="12910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ذئب.jpg"/>
          <p:cNvPicPr>
            <a:picLocks noChangeAspect="1"/>
          </p:cNvPicPr>
          <p:nvPr/>
        </p:nvPicPr>
        <p:blipFill>
          <a:blip r:embed="rId8" cstate="print"/>
          <a:stretch>
            <a:fillRect/>
          </a:stretch>
        </p:blipFill>
        <p:spPr>
          <a:xfrm>
            <a:off x="5286380" y="3357562"/>
            <a:ext cx="1065506" cy="12572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ذئب4.jpg"/>
          <p:cNvPicPr>
            <a:picLocks noChangeAspect="1"/>
          </p:cNvPicPr>
          <p:nvPr/>
        </p:nvPicPr>
        <p:blipFill>
          <a:blip r:embed="rId9" cstate="print"/>
          <a:stretch>
            <a:fillRect/>
          </a:stretch>
        </p:blipFill>
        <p:spPr>
          <a:xfrm>
            <a:off x="1285852" y="5286389"/>
            <a:ext cx="1119251" cy="9460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ذئب4.jpg"/>
          <p:cNvPicPr>
            <a:picLocks noChangeAspect="1"/>
          </p:cNvPicPr>
          <p:nvPr/>
        </p:nvPicPr>
        <p:blipFill>
          <a:blip r:embed="rId4"/>
          <a:stretch>
            <a:fillRect/>
          </a:stretch>
        </p:blipFill>
        <p:spPr>
          <a:xfrm>
            <a:off x="3593697" y="2852936"/>
            <a:ext cx="1428728" cy="1389581"/>
          </a:xfrm>
          <a:prstGeom prst="rect">
            <a:avLst/>
          </a:prstGeom>
          <a:ln>
            <a:noFill/>
          </a:ln>
          <a:effectLst>
            <a:softEdge rad="112500"/>
          </a:effectLst>
        </p:spPr>
      </p:pic>
      <p:pic>
        <p:nvPicPr>
          <p:cNvPr id="19" name="Picture 18" descr="الثعلب.jpg"/>
          <p:cNvPicPr>
            <a:picLocks noChangeAspect="1"/>
          </p:cNvPicPr>
          <p:nvPr/>
        </p:nvPicPr>
        <p:blipFill>
          <a:blip r:embed="rId10">
            <a:lum bright="-10000"/>
          </a:blip>
          <a:srcRect l="15928"/>
          <a:stretch>
            <a:fillRect/>
          </a:stretch>
        </p:blipFill>
        <p:spPr>
          <a:xfrm rot="2363580">
            <a:off x="4184129" y="3468106"/>
            <a:ext cx="3589178" cy="2764090"/>
          </a:xfrm>
          <a:prstGeom prst="rect">
            <a:avLst/>
          </a:prstGeom>
          <a:ln>
            <a:noFill/>
          </a:ln>
          <a:effectLst>
            <a:softEdge rad="112500"/>
          </a:effectLst>
        </p:spPr>
      </p:pic>
      <p:pic>
        <p:nvPicPr>
          <p:cNvPr id="5" name="Picture 4" descr="الاسد.jpg"/>
          <p:cNvPicPr>
            <a:picLocks noChangeAspect="1"/>
          </p:cNvPicPr>
          <p:nvPr/>
        </p:nvPicPr>
        <p:blipFill>
          <a:blip r:embed="rId11">
            <a:lum bright="-7000"/>
          </a:blip>
          <a:srcRect r="20890"/>
          <a:stretch>
            <a:fillRect/>
          </a:stretch>
        </p:blipFill>
        <p:spPr>
          <a:xfrm rot="19967180">
            <a:off x="466928" y="3466662"/>
            <a:ext cx="3686854" cy="2934477"/>
          </a:xfrm>
          <a:prstGeom prst="rect">
            <a:avLst/>
          </a:prstGeom>
          <a:ln>
            <a:noFill/>
          </a:ln>
          <a:effectLst>
            <a:softEdge rad="112500"/>
          </a:effectLst>
        </p:spPr>
      </p:pic>
      <p:sp>
        <p:nvSpPr>
          <p:cNvPr id="16" name="Content Placeholder 2"/>
          <p:cNvSpPr>
            <a:spLocks noGrp="1"/>
          </p:cNvSpPr>
          <p:nvPr>
            <p:ph idx="1"/>
          </p:nvPr>
        </p:nvSpPr>
        <p:spPr>
          <a:xfrm>
            <a:off x="0" y="428604"/>
            <a:ext cx="9144000" cy="4525963"/>
          </a:xfrm>
          <a:noFill/>
        </p:spPr>
        <p:txBody>
          <a:bodyPr>
            <a:noAutofit/>
          </a:bodyPr>
          <a:lstStyle/>
          <a:p>
            <a:pPr algn="ct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علي الأمير أن يكون</a:t>
            </a:r>
            <a:r>
              <a:rPr lang="en-US"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 </a:t>
            </a: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ثعلبا وأسدا في ذات </a:t>
            </a:r>
            <a:r>
              <a:rPr lang="ar-SA" sz="4400" b="1" dirty="0" smtClean="0">
                <a:ln w="1905">
                  <a:solidFill>
                    <a:srgbClr val="FF0000"/>
                  </a:solidFill>
                </a:ln>
                <a:solidFill>
                  <a:schemeClr val="accent6">
                    <a:lumMod val="40000"/>
                    <a:lumOff val="60000"/>
                  </a:schemeClr>
                </a:solidFill>
                <a:effectLst>
                  <a:innerShdw blurRad="69850" dist="43180" dir="5400000">
                    <a:srgbClr val="000000">
                      <a:alpha val="65000"/>
                    </a:srgbClr>
                  </a:innerShdw>
                </a:effectLst>
              </a:rPr>
              <a:t>الوقت</a:t>
            </a:r>
          </a:p>
          <a:p>
            <a:pPr algn="ctr"/>
            <a:r>
              <a:rPr lang="ar-SA" sz="4400" b="1" dirty="0" smtClean="0">
                <a:ln w="1905">
                  <a:solidFill>
                    <a:srgbClr val="FF0000"/>
                  </a:solidFill>
                </a:ln>
                <a:solidFill>
                  <a:schemeClr val="accent6">
                    <a:lumMod val="40000"/>
                    <a:lumOff val="60000"/>
                  </a:schemeClr>
                </a:solidFill>
                <a:effectLst>
                  <a:innerShdw blurRad="69850" dist="43180" dir="5400000">
                    <a:srgbClr val="000000">
                      <a:alpha val="65000"/>
                    </a:srgbClr>
                  </a:innerShdw>
                </a:effectLst>
              </a:rPr>
              <a:t> </a:t>
            </a: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لأنه إن كان مجرد ثعلب عجز عن التعامل مع الذئاب </a:t>
            </a:r>
            <a:r>
              <a:rPr lang="ar-SA" sz="4400" b="1" dirty="0" smtClean="0">
                <a:ln w="1905">
                  <a:solidFill>
                    <a:srgbClr val="FF0000"/>
                  </a:solidFill>
                </a:ln>
                <a:solidFill>
                  <a:schemeClr val="accent6">
                    <a:lumMod val="40000"/>
                    <a:lumOff val="60000"/>
                  </a:schemeClr>
                </a:solidFill>
                <a:effectLst>
                  <a:innerShdw blurRad="69850" dist="43180" dir="5400000">
                    <a:srgbClr val="000000">
                      <a:alpha val="65000"/>
                    </a:srgbClr>
                  </a:innerShdw>
                </a:effectLst>
              </a:rPr>
              <a:t>والغابة الدولية </a:t>
            </a: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مليئة بالذئاب </a:t>
            </a:r>
            <a:r>
              <a:rPr lang="ar-SA" sz="4400" b="1" dirty="0" smtClean="0">
                <a:ln w="1905">
                  <a:solidFill>
                    <a:srgbClr val="FF0000"/>
                  </a:solidFill>
                </a:ln>
                <a:solidFill>
                  <a:schemeClr val="accent6">
                    <a:lumMod val="40000"/>
                    <a:lumOff val="60000"/>
                  </a:schemeClr>
                </a:solidFill>
                <a:effectLst>
                  <a:innerShdw blurRad="69850" dist="43180" dir="5400000">
                    <a:srgbClr val="000000">
                      <a:alpha val="65000"/>
                    </a:srgbClr>
                  </a:innerShdw>
                </a:effectLst>
              </a:rPr>
              <a:t>.</a:t>
            </a:r>
          </a:p>
          <a:p>
            <a:pPr algn="ctr"/>
            <a:r>
              <a:rPr lang="ar-SA" sz="4400" b="1" dirty="0" smtClean="0">
                <a:ln w="1905">
                  <a:solidFill>
                    <a:srgbClr val="FF0000"/>
                  </a:solidFill>
                </a:ln>
                <a:solidFill>
                  <a:schemeClr val="accent6">
                    <a:lumMod val="40000"/>
                    <a:lumOff val="60000"/>
                  </a:schemeClr>
                </a:solidFill>
                <a:effectLst>
                  <a:innerShdw blurRad="69850" dist="43180" dir="5400000">
                    <a:srgbClr val="000000">
                      <a:alpha val="65000"/>
                    </a:srgbClr>
                  </a:innerShdw>
                </a:effectLst>
              </a:rPr>
              <a:t> </a:t>
            </a: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وإن كان مجرد أسد عجز أن يتبين ما ينصب له من فخاخ والغابة</a:t>
            </a:r>
            <a:r>
              <a:rPr lang="en-US"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 </a:t>
            </a:r>
            <a:r>
              <a:rPr lang="ar-SA"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الدولية مليئة بالفخاخ</a:t>
            </a:r>
            <a:r>
              <a:rPr lang="en-US" sz="4400" b="1" dirty="0">
                <a:ln w="1905">
                  <a:solidFill>
                    <a:srgbClr val="FF0000"/>
                  </a:solidFill>
                </a:ln>
                <a:solidFill>
                  <a:schemeClr val="accent6">
                    <a:lumMod val="40000"/>
                    <a:lumOff val="60000"/>
                  </a:schemeClr>
                </a:solidFill>
                <a:effectLst>
                  <a:innerShdw blurRad="69850" dist="43180" dir="5400000">
                    <a:srgbClr val="000000">
                      <a:alpha val="65000"/>
                    </a:srgbClr>
                  </a:innerShdw>
                </a:effectLst>
              </a:rPr>
              <a:t>.</a:t>
            </a: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r>
            <a:b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ar-SA"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mc:AlternateContent xmlns:mc="http://schemas.openxmlformats.org/markup-compatibility/2006">
    <mc:Choice xmlns=""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7" dur="1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2" dur="1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17" dur="1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500"/>
                                        <p:tgtEl>
                                          <p:spTgt spid="16">
                                            <p:txEl>
                                              <p:pRg st="0" end="0"/>
                                            </p:txEl>
                                          </p:spTgt>
                                        </p:tgtEl>
                                      </p:cBhvr>
                                    </p:animEffect>
                                    <p:set>
                                      <p:cBhvr>
                                        <p:cTn id="22" dur="1" fill="hold">
                                          <p:stCondLst>
                                            <p:cond delay="1499"/>
                                          </p:stCondLst>
                                        </p:cTn>
                                        <p:tgtEl>
                                          <p:spTgt spid="16">
                                            <p:txEl>
                                              <p:pRg st="0" end="0"/>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500"/>
                                        <p:tgtEl>
                                          <p:spTgt spid="16">
                                            <p:txEl>
                                              <p:pRg st="1" end="1"/>
                                            </p:txEl>
                                          </p:spTgt>
                                        </p:tgtEl>
                                      </p:cBhvr>
                                    </p:animEffect>
                                    <p:set>
                                      <p:cBhvr>
                                        <p:cTn id="25" dur="1" fill="hold">
                                          <p:stCondLst>
                                            <p:cond delay="1499"/>
                                          </p:stCondLst>
                                        </p:cTn>
                                        <p:tgtEl>
                                          <p:spTgt spid="16">
                                            <p:txEl>
                                              <p:pRg st="1" end="1"/>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500"/>
                                        <p:tgtEl>
                                          <p:spTgt spid="16">
                                            <p:txEl>
                                              <p:pRg st="2" end="2"/>
                                            </p:txEl>
                                          </p:spTgt>
                                        </p:tgtEl>
                                      </p:cBhvr>
                                    </p:animEffect>
                                    <p:set>
                                      <p:cBhvr>
                                        <p:cTn id="28" dur="1" fill="hold">
                                          <p:stCondLst>
                                            <p:cond delay="1499"/>
                                          </p:stCondLst>
                                        </p:cTn>
                                        <p:tgtEl>
                                          <p:spTgt spid="16">
                                            <p:txEl>
                                              <p:pRg st="2" end="2"/>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250"/>
                                  </p:stCondLst>
                                  <p:childTnLst>
                                    <p:anim calcmode="lin" valueType="num">
                                      <p:cBhvr additive="base">
                                        <p:cTn id="32" dur="1250"/>
                                        <p:tgtEl>
                                          <p:spTgt spid="19"/>
                                        </p:tgtEl>
                                        <p:attrNameLst>
                                          <p:attrName>ppt_x</p:attrName>
                                        </p:attrNameLst>
                                      </p:cBhvr>
                                      <p:tavLst>
                                        <p:tav tm="0">
                                          <p:val>
                                            <p:strVal val="ppt_x"/>
                                          </p:val>
                                        </p:tav>
                                        <p:tav tm="100000">
                                          <p:val>
                                            <p:strVal val="ppt_x"/>
                                          </p:val>
                                        </p:tav>
                                      </p:tavLst>
                                    </p:anim>
                                    <p:anim calcmode="lin" valueType="num">
                                      <p:cBhvr additive="base">
                                        <p:cTn id="33" dur="1250"/>
                                        <p:tgtEl>
                                          <p:spTgt spid="19"/>
                                        </p:tgtEl>
                                        <p:attrNameLst>
                                          <p:attrName>ppt_y</p:attrName>
                                        </p:attrNameLst>
                                      </p:cBhvr>
                                      <p:tavLst>
                                        <p:tav tm="0">
                                          <p:val>
                                            <p:strVal val="ppt_y"/>
                                          </p:val>
                                        </p:tav>
                                        <p:tav tm="100000">
                                          <p:val>
                                            <p:strVal val="1+ppt_h/2"/>
                                          </p:val>
                                        </p:tav>
                                      </p:tavLst>
                                    </p:anim>
                                    <p:set>
                                      <p:cBhvr>
                                        <p:cTn id="34" dur="1" fill="hold">
                                          <p:stCondLst>
                                            <p:cond delay="1249"/>
                                          </p:stCondLst>
                                        </p:cTn>
                                        <p:tgtEl>
                                          <p:spTgt spid="19"/>
                                        </p:tgtEl>
                                        <p:attrNameLst>
                                          <p:attrName>style.visibility</p:attrName>
                                        </p:attrNameLst>
                                      </p:cBhvr>
                                      <p:to>
                                        <p:strVal val="hidden"/>
                                      </p:to>
                                    </p:set>
                                  </p:childTnLst>
                                </p:cTn>
                              </p:par>
                              <p:par>
                                <p:cTn id="35" presetID="2" presetClass="exit" presetSubtype="4" fill="hold" nodeType="withEffect">
                                  <p:stCondLst>
                                    <p:cond delay="250"/>
                                  </p:stCondLst>
                                  <p:childTnLst>
                                    <p:anim calcmode="lin" valueType="num">
                                      <p:cBhvr additive="base">
                                        <p:cTn id="36" dur="1250"/>
                                        <p:tgtEl>
                                          <p:spTgt spid="5"/>
                                        </p:tgtEl>
                                        <p:attrNameLst>
                                          <p:attrName>ppt_x</p:attrName>
                                        </p:attrNameLst>
                                      </p:cBhvr>
                                      <p:tavLst>
                                        <p:tav tm="0">
                                          <p:val>
                                            <p:strVal val="ppt_x"/>
                                          </p:val>
                                        </p:tav>
                                        <p:tav tm="100000">
                                          <p:val>
                                            <p:strVal val="ppt_x"/>
                                          </p:val>
                                        </p:tav>
                                      </p:tavLst>
                                    </p:anim>
                                    <p:anim calcmode="lin" valueType="num">
                                      <p:cBhvr additive="base">
                                        <p:cTn id="37" dur="1250"/>
                                        <p:tgtEl>
                                          <p:spTgt spid="5"/>
                                        </p:tgtEl>
                                        <p:attrNameLst>
                                          <p:attrName>ppt_y</p:attrName>
                                        </p:attrNameLst>
                                      </p:cBhvr>
                                      <p:tavLst>
                                        <p:tav tm="0">
                                          <p:val>
                                            <p:strVal val="ppt_y"/>
                                          </p:val>
                                        </p:tav>
                                        <p:tav tm="100000">
                                          <p:val>
                                            <p:strVal val="1+ppt_h/2"/>
                                          </p:val>
                                        </p:tav>
                                      </p:tavLst>
                                    </p:anim>
                                    <p:set>
                                      <p:cBhvr>
                                        <p:cTn id="38" dur="1" fill="hold">
                                          <p:stCondLst>
                                            <p:cond delay="1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TotalTime>
  <Words>923</Words>
  <Application>Microsoft Office PowerPoint</Application>
  <PresentationFormat>On-screen Show (4:3)</PresentationFormat>
  <Paragraphs>92</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أصول فهم السياسة الدولية </vt:lpstr>
      <vt:lpstr>Slide 2</vt:lpstr>
      <vt:lpstr>. وَمَنْ لَمْ يَعْرِفِ الشّرَّ        منَ الناسِ يقعْ فيهِ</vt:lpstr>
      <vt:lpstr>السياسه عبر  العصور</vt:lpstr>
      <vt:lpstr>    نيكولو ميكافيلي  مؤسس الميكيافيلية (الغاية تبرر الوسيلة)</vt:lpstr>
      <vt:lpstr>Slide 6</vt:lpstr>
      <vt:lpstr>أسلوب الثعلب </vt:lpstr>
      <vt:lpstr> أسلوب الأسد </vt:lpstr>
      <vt:lpstr>Slide 9</vt:lpstr>
      <vt:lpstr>Slide 10</vt:lpstr>
      <vt:lpstr>  مبادئ الميكيافيلية  </vt:lpstr>
      <vt:lpstr>Slide 12</vt:lpstr>
      <vt:lpstr>Slide 13</vt:lpstr>
      <vt:lpstr>أصول السياسة الدولية </vt:lpstr>
      <vt:lpstr>أصول السياسة الدولية </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أصول فهم السياسة الدولية</dc:title>
  <dc:creator>DrAhmadAF-PC</dc:creator>
  <cp:lastModifiedBy>USER</cp:lastModifiedBy>
  <cp:revision>135</cp:revision>
  <dcterms:created xsi:type="dcterms:W3CDTF">2015-02-17T14:19:40Z</dcterms:created>
  <dcterms:modified xsi:type="dcterms:W3CDTF">2023-06-22T16:17:06Z</dcterms:modified>
</cp:coreProperties>
</file>